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sldIdLst>
    <p:sldId id="256" r:id="rId2"/>
    <p:sldId id="258" r:id="rId3"/>
    <p:sldId id="273" r:id="rId4"/>
    <p:sldId id="274" r:id="rId5"/>
    <p:sldId id="275" r:id="rId6"/>
    <p:sldId id="263" r:id="rId7"/>
  </p:sldIdLst>
  <p:sldSz cx="6858000" cy="9906000" type="A4"/>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28" userDrawn="1">
          <p15:clr>
            <a:srgbClr val="A4A3A4"/>
          </p15:clr>
        </p15:guide>
        <p15:guide id="2" pos="2160" userDrawn="1">
          <p15:clr>
            <a:srgbClr val="A4A3A4"/>
          </p15:clr>
        </p15:guide>
        <p15:guide id="3" orient="horz" pos="3120" userDrawn="1">
          <p15:clr>
            <a:srgbClr val="A4A3A4"/>
          </p15:clr>
        </p15:guide>
        <p15:guide id="4" pos="164" userDrawn="1">
          <p15:clr>
            <a:srgbClr val="A4A3A4"/>
          </p15:clr>
        </p15:guide>
        <p15:guide id="5" pos="4156" userDrawn="1">
          <p15:clr>
            <a:srgbClr val="A4A3A4"/>
          </p15:clr>
        </p15:guide>
        <p15:guide id="6" pos="210" userDrawn="1">
          <p15:clr>
            <a:srgbClr val="A4A3A4"/>
          </p15:clr>
        </p15:guide>
        <p15:guide id="7" pos="2341" userDrawn="1">
          <p15:clr>
            <a:srgbClr val="A4A3A4"/>
          </p15:clr>
        </p15:guide>
        <p15:guide id="8" orient="horz" pos="2009" userDrawn="1">
          <p15:clr>
            <a:srgbClr val="A4A3A4"/>
          </p15:clr>
        </p15:guide>
        <p15:guide id="9" orient="horz" pos="2644" userDrawn="1">
          <p15:clr>
            <a:srgbClr val="A4A3A4"/>
          </p15:clr>
        </p15:guide>
        <p15:guide id="10" orient="horz" pos="1102" userDrawn="1">
          <p15:clr>
            <a:srgbClr val="A4A3A4"/>
          </p15:clr>
        </p15:guide>
        <p15:guide id="11" orient="horz" pos="5592" userDrawn="1">
          <p15:clr>
            <a:srgbClr val="A4A3A4"/>
          </p15:clr>
        </p15:guide>
        <p15:guide id="12" orient="horz" pos="3982" userDrawn="1">
          <p15:clr>
            <a:srgbClr val="A4A3A4"/>
          </p15:clr>
        </p15:guide>
        <p15:guide id="13" orient="horz" pos="5025" userDrawn="1">
          <p15:clr>
            <a:srgbClr val="A4A3A4"/>
          </p15:clr>
        </p15:guide>
        <p15:guide id="14" pos="1548" userDrawn="1">
          <p15:clr>
            <a:srgbClr val="A4A3A4"/>
          </p15:clr>
        </p15:guide>
        <p15:guide id="15" orient="horz" pos="57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9E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92"/>
    <p:restoredTop sz="94690"/>
  </p:normalViewPr>
  <p:slideViewPr>
    <p:cSldViewPr snapToGrid="0" snapToObjects="1" showGuides="1">
      <p:cViewPr>
        <p:scale>
          <a:sx n="195" d="100"/>
          <a:sy n="195" d="100"/>
        </p:scale>
        <p:origin x="144" y="544"/>
      </p:cViewPr>
      <p:guideLst>
        <p:guide orient="horz" pos="1328"/>
        <p:guide pos="2160"/>
        <p:guide orient="horz" pos="3120"/>
        <p:guide pos="164"/>
        <p:guide pos="4156"/>
        <p:guide pos="210"/>
        <p:guide pos="2341"/>
        <p:guide orient="horz" pos="2009"/>
        <p:guide orient="horz" pos="2644"/>
        <p:guide orient="horz" pos="1102"/>
        <p:guide orient="horz" pos="5592"/>
        <p:guide orient="horz" pos="3982"/>
        <p:guide orient="horz" pos="5025"/>
        <p:guide pos="1548"/>
        <p:guide orient="horz" pos="572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857250" y="1621191"/>
            <a:ext cx="5143500" cy="3448756"/>
          </a:xfrm>
        </p:spPr>
        <p:txBody>
          <a:bodyPr anchor="b"/>
          <a:lstStyle>
            <a:lvl1pPr algn="ctr">
              <a:defRPr sz="3375"/>
            </a:lvl1pPr>
          </a:lstStyle>
          <a:p>
            <a:r>
              <a:rPr lang="de-DE"/>
              <a:t>Mastertitelformat bearbeiten</a:t>
            </a:r>
          </a:p>
        </p:txBody>
      </p:sp>
      <p:sp>
        <p:nvSpPr>
          <p:cNvPr id="3" name="Untertitel 2"/>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de-DE"/>
              <a:t>Master-Untertitelformat bearbeiten</a:t>
            </a:r>
          </a:p>
        </p:txBody>
      </p:sp>
      <p:sp>
        <p:nvSpPr>
          <p:cNvPr id="4" name="Datumsplatzhalter 3"/>
          <p:cNvSpPr>
            <a:spLocks noGrp="1"/>
          </p:cNvSpPr>
          <p:nvPr>
            <p:ph type="dt" sz="half" idx="10"/>
          </p:nvPr>
        </p:nvSpPr>
        <p:spPr/>
        <p:txBody>
          <a:bodyPr/>
          <a:lstStyle/>
          <a:p>
            <a:fld id="{4E0695A5-4A09-7241-8B47-D77977FE51BF}" type="datetimeFigureOut">
              <a:rPr lang="de-DE" smtClean="0"/>
              <a:t>16.01.26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5A914A6-E293-7040-8B73-F8304C4DD13B}"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Platzhalter für vertikalen Text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4E0695A5-4A09-7241-8B47-D77977FE51BF}" type="datetimeFigureOut">
              <a:rPr lang="de-DE" smtClean="0"/>
              <a:t>16.01.26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5A914A6-E293-7040-8B73-F8304C4DD13B}"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907756" y="527403"/>
            <a:ext cx="1478756" cy="8394877"/>
          </a:xfrm>
        </p:spPr>
        <p:txBody>
          <a:bodyPr vert="eaVert"/>
          <a:lstStyle/>
          <a:p>
            <a:r>
              <a:rPr lang="de-DE"/>
              <a:t>Mastertitelformat bearbeiten</a:t>
            </a:r>
          </a:p>
        </p:txBody>
      </p:sp>
      <p:sp>
        <p:nvSpPr>
          <p:cNvPr id="3" name="Platzhalter für vertikalen Text 2"/>
          <p:cNvSpPr>
            <a:spLocks noGrp="1"/>
          </p:cNvSpPr>
          <p:nvPr>
            <p:ph type="body" orient="vert" idx="1"/>
          </p:nvPr>
        </p:nvSpPr>
        <p:spPr>
          <a:xfrm>
            <a:off x="471487" y="527403"/>
            <a:ext cx="4350544" cy="839487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4E0695A5-4A09-7241-8B47-D77977FE51BF}" type="datetimeFigureOut">
              <a:rPr lang="de-DE" smtClean="0"/>
              <a:t>16.01.26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5A914A6-E293-7040-8B73-F8304C4DD13B}"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4E0695A5-4A09-7241-8B47-D77977FE51BF}" type="datetimeFigureOut">
              <a:rPr lang="de-DE" smtClean="0"/>
              <a:t>16.01.26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5A914A6-E293-7040-8B73-F8304C4DD13B}"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67916" y="2469622"/>
            <a:ext cx="5915025" cy="4120620"/>
          </a:xfrm>
        </p:spPr>
        <p:txBody>
          <a:bodyPr anchor="b"/>
          <a:lstStyle>
            <a:lvl1pPr>
              <a:defRPr sz="3375"/>
            </a:lvl1pPr>
          </a:lstStyle>
          <a:p>
            <a:r>
              <a:rPr lang="de-DE"/>
              <a:t>Mastertitelformat bearbeiten</a:t>
            </a:r>
          </a:p>
        </p:txBody>
      </p:sp>
      <p:sp>
        <p:nvSpPr>
          <p:cNvPr id="3" name="Textplatzhalter 2"/>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fld id="{4E0695A5-4A09-7241-8B47-D77977FE51BF}" type="datetimeFigureOut">
              <a:rPr lang="de-DE" smtClean="0"/>
              <a:t>16.01.26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5A914A6-E293-7040-8B73-F8304C4DD13B}"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471488" y="2637014"/>
            <a:ext cx="2914650" cy="628526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471863" y="2637014"/>
            <a:ext cx="2914650" cy="628526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4E0695A5-4A09-7241-8B47-D77977FE51BF}" type="datetimeFigureOut">
              <a:rPr lang="de-DE" smtClean="0"/>
              <a:t>16.01.26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5A914A6-E293-7040-8B73-F8304C4DD13B}"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72381" y="527404"/>
            <a:ext cx="5915025" cy="1914702"/>
          </a:xfrm>
        </p:spPr>
        <p:txBody>
          <a:bodyPr/>
          <a:lstStyle/>
          <a:p>
            <a:r>
              <a:rPr lang="de-DE"/>
              <a:t>Mastertitelformat bearbeiten</a:t>
            </a:r>
          </a:p>
        </p:txBody>
      </p:sp>
      <p:sp>
        <p:nvSpPr>
          <p:cNvPr id="3" name="Textplatzhalter 2"/>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de-DE"/>
              <a:t>Mastertextformat bearbeiten</a:t>
            </a:r>
          </a:p>
        </p:txBody>
      </p:sp>
      <p:sp>
        <p:nvSpPr>
          <p:cNvPr id="4" name="Inhaltsplatzhalter 3"/>
          <p:cNvSpPr>
            <a:spLocks noGrp="1"/>
          </p:cNvSpPr>
          <p:nvPr>
            <p:ph sz="half" idx="2"/>
          </p:nvPr>
        </p:nvSpPr>
        <p:spPr>
          <a:xfrm>
            <a:off x="472381" y="3618442"/>
            <a:ext cx="2901255" cy="532218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de-DE"/>
              <a:t>Mastertextformat bearbeiten</a:t>
            </a:r>
          </a:p>
        </p:txBody>
      </p:sp>
      <p:sp>
        <p:nvSpPr>
          <p:cNvPr id="6" name="Inhaltsplatzhalter 5"/>
          <p:cNvSpPr>
            <a:spLocks noGrp="1"/>
          </p:cNvSpPr>
          <p:nvPr>
            <p:ph sz="quarter" idx="4"/>
          </p:nvPr>
        </p:nvSpPr>
        <p:spPr>
          <a:xfrm>
            <a:off x="3471863" y="3618442"/>
            <a:ext cx="2915543" cy="532218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4E0695A5-4A09-7241-8B47-D77977FE51BF}" type="datetimeFigureOut">
              <a:rPr lang="de-DE" smtClean="0"/>
              <a:t>16.01.26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5A914A6-E293-7040-8B73-F8304C4DD13B}"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2"/>
          <p:cNvSpPr>
            <a:spLocks noGrp="1"/>
          </p:cNvSpPr>
          <p:nvPr>
            <p:ph type="dt" sz="half" idx="10"/>
          </p:nvPr>
        </p:nvSpPr>
        <p:spPr/>
        <p:txBody>
          <a:bodyPr/>
          <a:lstStyle/>
          <a:p>
            <a:fld id="{4E0695A5-4A09-7241-8B47-D77977FE51BF}" type="datetimeFigureOut">
              <a:rPr lang="de-DE" smtClean="0"/>
              <a:t>16.01.26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5A914A6-E293-7040-8B73-F8304C4DD13B}"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E0695A5-4A09-7241-8B47-D77977FE51BF}" type="datetimeFigureOut">
              <a:rPr lang="de-DE" smtClean="0"/>
              <a:t>16.01.26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A914A6-E293-7040-8B73-F8304C4DD13B}"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72381" y="660400"/>
            <a:ext cx="2211883" cy="2311400"/>
          </a:xfrm>
        </p:spPr>
        <p:txBody>
          <a:bodyPr anchor="b"/>
          <a:lstStyle>
            <a:lvl1pPr>
              <a:defRPr sz="1800"/>
            </a:lvl1pPr>
          </a:lstStyle>
          <a:p>
            <a:r>
              <a:rPr lang="de-DE"/>
              <a:t>Mastertitelformat bearbeiten</a:t>
            </a:r>
          </a:p>
        </p:txBody>
      </p:sp>
      <p:sp>
        <p:nvSpPr>
          <p:cNvPr id="3" name="Inhaltsplatzhalter 2"/>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de-DE"/>
              <a:t>Mastertextformat bearbeiten</a:t>
            </a:r>
          </a:p>
        </p:txBody>
      </p:sp>
      <p:sp>
        <p:nvSpPr>
          <p:cNvPr id="5" name="Datumsplatzhalter 4"/>
          <p:cNvSpPr>
            <a:spLocks noGrp="1"/>
          </p:cNvSpPr>
          <p:nvPr>
            <p:ph type="dt" sz="half" idx="10"/>
          </p:nvPr>
        </p:nvSpPr>
        <p:spPr/>
        <p:txBody>
          <a:bodyPr/>
          <a:lstStyle/>
          <a:p>
            <a:fld id="{4E0695A5-4A09-7241-8B47-D77977FE51BF}" type="datetimeFigureOut">
              <a:rPr lang="de-DE" smtClean="0"/>
              <a:t>16.01.26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5A914A6-E293-7040-8B73-F8304C4DD13B}"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72381" y="660400"/>
            <a:ext cx="2211883" cy="2311400"/>
          </a:xfrm>
        </p:spPr>
        <p:txBody>
          <a:bodyPr anchor="b"/>
          <a:lstStyle>
            <a:lvl1pPr>
              <a:defRPr sz="1800"/>
            </a:lvl1pPr>
          </a:lstStyle>
          <a:p>
            <a:r>
              <a:rPr lang="de-DE"/>
              <a:t>Mastertitelformat bearbeiten</a:t>
            </a:r>
          </a:p>
        </p:txBody>
      </p:sp>
      <p:sp>
        <p:nvSpPr>
          <p:cNvPr id="3" name="Bildplatzhalter 2"/>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de-DE"/>
          </a:p>
        </p:txBody>
      </p:sp>
      <p:sp>
        <p:nvSpPr>
          <p:cNvPr id="4" name="Textplatzhalter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de-DE"/>
              <a:t>Mastertextformat bearbeiten</a:t>
            </a:r>
          </a:p>
        </p:txBody>
      </p:sp>
      <p:sp>
        <p:nvSpPr>
          <p:cNvPr id="5" name="Datumsplatzhalter 4"/>
          <p:cNvSpPr>
            <a:spLocks noGrp="1"/>
          </p:cNvSpPr>
          <p:nvPr>
            <p:ph type="dt" sz="half" idx="10"/>
          </p:nvPr>
        </p:nvSpPr>
        <p:spPr/>
        <p:txBody>
          <a:bodyPr/>
          <a:lstStyle/>
          <a:p>
            <a:fld id="{4E0695A5-4A09-7241-8B47-D77977FE51BF}" type="datetimeFigureOut">
              <a:rPr lang="de-DE" smtClean="0"/>
              <a:t>16.01.26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5A914A6-E293-7040-8B73-F8304C4DD13B}"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de-DE"/>
              <a:t>Mastertitelformat bearbeiten</a:t>
            </a:r>
          </a:p>
        </p:txBody>
      </p:sp>
      <p:sp>
        <p:nvSpPr>
          <p:cNvPr id="3" name="Textplatzhalt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4E0695A5-4A09-7241-8B47-D77977FE51BF}" type="datetimeFigureOut">
              <a:rPr lang="de-DE" smtClean="0"/>
              <a:t>16.01.26</a:t>
            </a:fld>
            <a:endParaRPr lang="de-DE"/>
          </a:p>
        </p:txBody>
      </p:sp>
      <p:sp>
        <p:nvSpPr>
          <p:cNvPr id="5" name="Fußzeilenplatzhalter 4"/>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D5A914A6-E293-7040-8B73-F8304C4DD13B}" type="slidenum">
              <a:rPr lang="de-DE" smtClean="0"/>
              <a:t>‹Nr.›</a:t>
            </a:fld>
            <a:endParaRPr lang="de-DE"/>
          </a:p>
        </p:txBody>
      </p:sp>
    </p:spTree>
    <p:extLst>
      <p:ext uri="{BB962C8B-B14F-4D97-AF65-F5344CB8AC3E}">
        <p14:creationId xmlns:p14="http://schemas.microsoft.com/office/powerpoint/2010/main" val="198806076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9pPr>
    </p:bodyStyle>
    <p:otherStyle>
      <a:defPPr>
        <a:defRPr lang="de-D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weinstadtjournal.de/" TargetMode="External"/><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tiff"/></Relationships>
</file>

<file path=ppt/slides/_rels/slide2.xml.rels><?xml version="1.0" encoding="UTF-8" standalone="yes"?>
<Relationships xmlns="http://schemas.openxmlformats.org/package/2006/relationships"><Relationship Id="rId8" Type="http://schemas.openxmlformats.org/officeDocument/2006/relationships/image" Target="../media/image9.tiff"/><Relationship Id="rId3" Type="http://schemas.openxmlformats.org/officeDocument/2006/relationships/hyperlink" Target="mailto:info@weinstadtjournal.de" TargetMode="External"/><Relationship Id="rId7" Type="http://schemas.openxmlformats.org/officeDocument/2006/relationships/image" Target="../media/image8.tiff"/><Relationship Id="rId2" Type="http://schemas.openxmlformats.org/officeDocument/2006/relationships/hyperlink" Target="mailto:aha@weinstadtjournal.de"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2.tiff"/><Relationship Id="rId3" Type="http://schemas.openxmlformats.org/officeDocument/2006/relationships/image" Target="../media/image1.tiff"/><Relationship Id="rId7" Type="http://schemas.openxmlformats.org/officeDocument/2006/relationships/image" Target="../media/image11.jpg"/><Relationship Id="rId2" Type="http://schemas.openxmlformats.org/officeDocument/2006/relationships/hyperlink" Target="https://rheinmainweb.de/" TargetMode="Externa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hyperlink" Target="mailto:aha@weinstadtjournal.de" TargetMode="External"/><Relationship Id="rId5" Type="http://schemas.openxmlformats.org/officeDocument/2006/relationships/hyperlink" Target="https://rheinmainweb.de/angebot/" TargetMode="External"/><Relationship Id="rId10" Type="http://schemas.openxmlformats.org/officeDocument/2006/relationships/image" Target="../media/image14.jpg"/><Relationship Id="rId4" Type="http://schemas.openxmlformats.org/officeDocument/2006/relationships/hyperlink" Target="https://rheinmainweb.de/analyse/" TargetMode="External"/><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mailto:info@weinstadtjournal.de" TargetMode="External"/><Relationship Id="rId7" Type="http://schemas.openxmlformats.org/officeDocument/2006/relationships/image" Target="../media/image18.png"/><Relationship Id="rId2" Type="http://schemas.openxmlformats.org/officeDocument/2006/relationships/hyperlink" Target="mailto:aha@weinstadtjournal.de"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hyperlink" Target="mailto:info@weinstadtjournal.de" TargetMode="External"/><Relationship Id="rId2" Type="http://schemas.openxmlformats.org/officeDocument/2006/relationships/hyperlink" Target="mailto:aha@weinstadtjournal.de" TargetMode="Externa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hyperlink" Target="mailto:aha@weinstadtjournal.de" TargetMode="External"/><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mailto:info@weinstadtjournal.d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35580" y="1302089"/>
            <a:ext cx="6362070" cy="1667904"/>
          </a:xfrm>
        </p:spPr>
        <p:txBody>
          <a:bodyPr numCol="2">
            <a:noAutofit/>
          </a:bodyPr>
          <a:lstStyle/>
          <a:p>
            <a:pPr algn="l">
              <a:lnSpc>
                <a:spcPct val="100000"/>
              </a:lnSpc>
              <a:spcBef>
                <a:spcPts val="600"/>
              </a:spcBef>
            </a:pPr>
            <a:r>
              <a:rPr lang="de-DE" sz="1200" b="1" dirty="0"/>
              <a:t>KOSTENLOS für die Nutzer!</a:t>
            </a:r>
            <a:br>
              <a:rPr lang="de-DE" sz="1200" dirty="0"/>
            </a:br>
            <a:r>
              <a:rPr lang="de-DE" sz="1200" dirty="0"/>
              <a:t>Das Weinstadtjournal, die erste Internetzeitung für Hochheim, Flörsheim und Umgebung ist und bleibt für seine Nutzer kostenlos. </a:t>
            </a:r>
          </a:p>
          <a:p>
            <a:pPr algn="l">
              <a:lnSpc>
                <a:spcPct val="100000"/>
              </a:lnSpc>
              <a:spcBef>
                <a:spcPts val="600"/>
              </a:spcBef>
            </a:pPr>
            <a:r>
              <a:rPr lang="de-DE" sz="1200" dirty="0"/>
              <a:t>Seit der Gründung im Herbst 2016 sind die Nutzerzahlen von wenigen hundert auf regelmäßig über 10.000 Nutzer zehnfach gestiegen.  </a:t>
            </a:r>
            <a:br>
              <a:rPr lang="de-DE" sz="1200" dirty="0"/>
            </a:br>
            <a:r>
              <a:rPr lang="de-DE" sz="1200" b="1" dirty="0"/>
              <a:t>GLAUBHAFTE Information! </a:t>
            </a:r>
            <a:br>
              <a:rPr lang="de-DE" sz="1200" dirty="0"/>
            </a:br>
            <a:r>
              <a:rPr lang="de-DE" sz="1200" dirty="0"/>
              <a:t>Das Weinstadtjournal hat sich als seriöse Informationsquelle in den Mainstädten Flörsheim und Hochheim etabliert. </a:t>
            </a:r>
            <a:br>
              <a:rPr lang="de-DE" sz="1200" dirty="0"/>
            </a:br>
            <a:br>
              <a:rPr lang="de-DE" sz="1200" dirty="0"/>
            </a:br>
            <a:r>
              <a:rPr lang="de-DE" sz="1200" b="1" dirty="0"/>
              <a:t>Bewusst wenig WERBUNG!  </a:t>
            </a:r>
            <a:br>
              <a:rPr lang="de-DE" sz="1200" dirty="0"/>
            </a:br>
            <a:r>
              <a:rPr lang="de-DE" sz="1200" dirty="0"/>
              <a:t>Wir haben Werbung ganz bewusst reduziert und schalten nur lokal relevante Anzeigen.</a:t>
            </a:r>
          </a:p>
        </p:txBody>
      </p:sp>
      <p:grpSp>
        <p:nvGrpSpPr>
          <p:cNvPr id="13" name="Gruppierung 12"/>
          <p:cNvGrpSpPr/>
          <p:nvPr/>
        </p:nvGrpSpPr>
        <p:grpSpPr>
          <a:xfrm>
            <a:off x="0" y="0"/>
            <a:ext cx="6858000" cy="1231106"/>
            <a:chOff x="0" y="0"/>
            <a:chExt cx="6858000" cy="1231106"/>
          </a:xfrm>
        </p:grpSpPr>
        <p:sp>
          <p:nvSpPr>
            <p:cNvPr id="4" name="Rechteck 3"/>
            <p:cNvSpPr/>
            <p:nvPr/>
          </p:nvSpPr>
          <p:spPr>
            <a:xfrm>
              <a:off x="0" y="0"/>
              <a:ext cx="3429000" cy="1172817"/>
            </a:xfrm>
            <a:prstGeom prst="rect">
              <a:avLst/>
            </a:prstGeom>
            <a:solidFill>
              <a:srgbClr val="139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600" dirty="0"/>
                <a:t>WEINSTADT JOURNAL</a:t>
              </a:r>
              <a:endParaRPr lang="de-DE" sz="2400" dirty="0"/>
            </a:p>
          </p:txBody>
        </p:sp>
        <p:sp>
          <p:nvSpPr>
            <p:cNvPr id="7" name="Textfeld 6"/>
            <p:cNvSpPr txBox="1"/>
            <p:nvPr/>
          </p:nvSpPr>
          <p:spPr>
            <a:xfrm>
              <a:off x="3637722" y="0"/>
              <a:ext cx="3220278" cy="1231106"/>
            </a:xfrm>
            <a:prstGeom prst="rect">
              <a:avLst/>
            </a:prstGeom>
            <a:noFill/>
          </p:spPr>
          <p:txBody>
            <a:bodyPr wrap="square" rtlCol="0">
              <a:spAutoFit/>
            </a:bodyPr>
            <a:lstStyle/>
            <a:p>
              <a:endParaRPr lang="de-DE" sz="1600" dirty="0"/>
            </a:p>
            <a:p>
              <a:r>
                <a:rPr lang="de-DE" sz="2000" dirty="0">
                  <a:solidFill>
                    <a:schemeClr val="bg1">
                      <a:lumMod val="50000"/>
                    </a:schemeClr>
                  </a:solidFill>
                </a:rPr>
                <a:t>MEDIADATEN &amp; ANGEBOTE</a:t>
              </a:r>
            </a:p>
            <a:p>
              <a:r>
                <a:rPr lang="de-DE" sz="1200" dirty="0">
                  <a:latin typeface="+mj-lt"/>
                </a:rPr>
                <a:t>Januar 2026</a:t>
              </a:r>
            </a:p>
            <a:p>
              <a:br>
                <a:rPr lang="de-DE" sz="1400" dirty="0"/>
              </a:br>
              <a:r>
                <a:rPr lang="de-DE" sz="1200" dirty="0"/>
                <a:t>.............................................................................</a:t>
              </a:r>
            </a:p>
          </p:txBody>
        </p:sp>
      </p:grpSp>
      <p:pic>
        <p:nvPicPr>
          <p:cNvPr id="10" name="Bild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81372" y="2891974"/>
            <a:ext cx="3685526" cy="2743752"/>
          </a:xfrm>
          <a:prstGeom prst="rect">
            <a:avLst/>
          </a:prstGeom>
        </p:spPr>
      </p:pic>
      <p:sp>
        <p:nvSpPr>
          <p:cNvPr id="16" name="Untertitel 2">
            <a:extLst>
              <a:ext uri="{FF2B5EF4-FFF2-40B4-BE49-F238E27FC236}">
                <a16:creationId xmlns:a16="http://schemas.microsoft.com/office/drawing/2014/main" id="{B39A32BB-2C23-B649-A166-631A8191B32C}"/>
              </a:ext>
            </a:extLst>
          </p:cNvPr>
          <p:cNvSpPr txBox="1">
            <a:spLocks/>
          </p:cNvSpPr>
          <p:nvPr/>
        </p:nvSpPr>
        <p:spPr>
          <a:xfrm>
            <a:off x="2418670" y="5851018"/>
            <a:ext cx="3324667" cy="2187803"/>
          </a:xfrm>
          <a:prstGeom prst="rect">
            <a:avLst/>
          </a:prstGeom>
        </p:spPr>
        <p:txBody>
          <a:bodyPr vert="horz" lIns="91440" tIns="45720" rIns="91440" bIns="45720" rtlCol="0">
            <a:normAutofit/>
          </a:bodyPr>
          <a:lstStyle>
            <a:lvl1pPr marL="0" indent="0" algn="ctr" defTabSz="514350" rtl="0" eaLnBrk="1" latinLnBrk="0" hangingPunct="1">
              <a:lnSpc>
                <a:spcPct val="90000"/>
              </a:lnSpc>
              <a:spcBef>
                <a:spcPts val="563"/>
              </a:spcBef>
              <a:buFont typeface="Arial"/>
              <a:buNone/>
              <a:defRPr sz="1350" kern="1200">
                <a:solidFill>
                  <a:schemeClr val="tx1"/>
                </a:solidFill>
                <a:latin typeface="+mn-lt"/>
                <a:ea typeface="+mn-ea"/>
                <a:cs typeface="+mn-cs"/>
              </a:defRPr>
            </a:lvl1pPr>
            <a:lvl2pPr marL="257175" indent="0" algn="ctr" defTabSz="514350" rtl="0" eaLnBrk="1" latinLnBrk="0" hangingPunct="1">
              <a:lnSpc>
                <a:spcPct val="90000"/>
              </a:lnSpc>
              <a:spcBef>
                <a:spcPts val="281"/>
              </a:spcBef>
              <a:buFont typeface="Arial"/>
              <a:buNone/>
              <a:defRPr sz="1125" kern="1200">
                <a:solidFill>
                  <a:schemeClr val="tx1"/>
                </a:solidFill>
                <a:latin typeface="+mn-lt"/>
                <a:ea typeface="+mn-ea"/>
                <a:cs typeface="+mn-cs"/>
              </a:defRPr>
            </a:lvl2pPr>
            <a:lvl3pPr marL="514350" indent="0" algn="ctr" defTabSz="514350" rtl="0" eaLnBrk="1" latinLnBrk="0" hangingPunct="1">
              <a:lnSpc>
                <a:spcPct val="90000"/>
              </a:lnSpc>
              <a:spcBef>
                <a:spcPts val="281"/>
              </a:spcBef>
              <a:buFont typeface="Arial"/>
              <a:buNone/>
              <a:defRPr sz="1013" kern="1200">
                <a:solidFill>
                  <a:schemeClr val="tx1"/>
                </a:solidFill>
                <a:latin typeface="+mn-lt"/>
                <a:ea typeface="+mn-ea"/>
                <a:cs typeface="+mn-cs"/>
              </a:defRPr>
            </a:lvl3pPr>
            <a:lvl4pPr marL="771525"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4pPr>
            <a:lvl5pPr marL="1028700"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5pPr>
            <a:lvl6pPr marL="1285875"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6pPr>
            <a:lvl7pPr marL="1543050"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7pPr>
            <a:lvl8pPr marL="1800225"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8pPr>
            <a:lvl9pPr marL="2057400"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9pPr>
          </a:lstStyle>
          <a:p>
            <a:pPr algn="l">
              <a:lnSpc>
                <a:spcPct val="150000"/>
              </a:lnSpc>
              <a:spcBef>
                <a:spcPts val="600"/>
              </a:spcBef>
            </a:pPr>
            <a:r>
              <a:rPr lang="de-DE" sz="1100" dirty="0"/>
              <a:t>Die </a:t>
            </a:r>
            <a:r>
              <a:rPr lang="de-DE" sz="1100" b="1" dirty="0"/>
              <a:t>Artikel und Banner </a:t>
            </a:r>
            <a:r>
              <a:rPr lang="de-DE" sz="1100" dirty="0"/>
              <a:t>auf </a:t>
            </a:r>
            <a:r>
              <a:rPr lang="de-DE" sz="1100" dirty="0">
                <a:hlinkClick r:id="rId3"/>
              </a:rPr>
              <a:t>www.weinstadtjournal.de</a:t>
            </a:r>
            <a:r>
              <a:rPr lang="de-DE" sz="1100" dirty="0"/>
              <a:t> passen sich automatisch an. Sie bleiben auf Desktop, Tablet und Smartphone immer gut lesbar. Aber wir können noch mehr ...</a:t>
            </a:r>
          </a:p>
        </p:txBody>
      </p:sp>
      <p:sp>
        <p:nvSpPr>
          <p:cNvPr id="17" name="Untertitel 2">
            <a:extLst>
              <a:ext uri="{FF2B5EF4-FFF2-40B4-BE49-F238E27FC236}">
                <a16:creationId xmlns:a16="http://schemas.microsoft.com/office/drawing/2014/main" id="{6EDC4F3E-8484-BE48-B226-AC336AA61050}"/>
              </a:ext>
            </a:extLst>
          </p:cNvPr>
          <p:cNvSpPr txBox="1">
            <a:spLocks/>
          </p:cNvSpPr>
          <p:nvPr/>
        </p:nvSpPr>
        <p:spPr>
          <a:xfrm>
            <a:off x="226033" y="3129481"/>
            <a:ext cx="1852382" cy="1916564"/>
          </a:xfrm>
          <a:prstGeom prst="rect">
            <a:avLst/>
          </a:prstGeom>
        </p:spPr>
        <p:txBody>
          <a:bodyPr vert="horz" wrap="square" lIns="91440" tIns="45720" rIns="91440" bIns="45720" rtlCol="0">
            <a:noAutofit/>
          </a:bodyPr>
          <a:lstStyle>
            <a:lvl1pPr marL="0" indent="0" algn="ctr" defTabSz="514350" rtl="0" eaLnBrk="1" latinLnBrk="0" hangingPunct="1">
              <a:lnSpc>
                <a:spcPct val="90000"/>
              </a:lnSpc>
              <a:spcBef>
                <a:spcPts val="563"/>
              </a:spcBef>
              <a:buFont typeface="Arial"/>
              <a:buNone/>
              <a:defRPr sz="1350" kern="1200">
                <a:solidFill>
                  <a:schemeClr val="tx1"/>
                </a:solidFill>
                <a:latin typeface="+mn-lt"/>
                <a:ea typeface="+mn-ea"/>
                <a:cs typeface="+mn-cs"/>
              </a:defRPr>
            </a:lvl1pPr>
            <a:lvl2pPr marL="257175" indent="0" algn="ctr" defTabSz="514350" rtl="0" eaLnBrk="1" latinLnBrk="0" hangingPunct="1">
              <a:lnSpc>
                <a:spcPct val="90000"/>
              </a:lnSpc>
              <a:spcBef>
                <a:spcPts val="281"/>
              </a:spcBef>
              <a:buFont typeface="Arial"/>
              <a:buNone/>
              <a:defRPr sz="1125" kern="1200">
                <a:solidFill>
                  <a:schemeClr val="tx1"/>
                </a:solidFill>
                <a:latin typeface="+mn-lt"/>
                <a:ea typeface="+mn-ea"/>
                <a:cs typeface="+mn-cs"/>
              </a:defRPr>
            </a:lvl2pPr>
            <a:lvl3pPr marL="514350" indent="0" algn="ctr" defTabSz="514350" rtl="0" eaLnBrk="1" latinLnBrk="0" hangingPunct="1">
              <a:lnSpc>
                <a:spcPct val="90000"/>
              </a:lnSpc>
              <a:spcBef>
                <a:spcPts val="281"/>
              </a:spcBef>
              <a:buFont typeface="Arial"/>
              <a:buNone/>
              <a:defRPr sz="1013" kern="1200">
                <a:solidFill>
                  <a:schemeClr val="tx1"/>
                </a:solidFill>
                <a:latin typeface="+mn-lt"/>
                <a:ea typeface="+mn-ea"/>
                <a:cs typeface="+mn-cs"/>
              </a:defRPr>
            </a:lvl3pPr>
            <a:lvl4pPr marL="771525"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4pPr>
            <a:lvl5pPr marL="1028700"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5pPr>
            <a:lvl6pPr marL="1285875"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6pPr>
            <a:lvl7pPr marL="1543050"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7pPr>
            <a:lvl8pPr marL="1800225"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8pPr>
            <a:lvl9pPr marL="2057400"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9pPr>
          </a:lstStyle>
          <a:p>
            <a:pPr algn="l">
              <a:lnSpc>
                <a:spcPct val="100000"/>
              </a:lnSpc>
              <a:spcBef>
                <a:spcPts val="600"/>
              </a:spcBef>
            </a:pPr>
            <a:r>
              <a:rPr lang="de-DE" sz="1200" b="1" dirty="0"/>
              <a:t>Profitieren</a:t>
            </a:r>
            <a:r>
              <a:rPr lang="de-DE" sz="1200" dirty="0"/>
              <a:t> Sie von unserer Glaubwürdigkeit und der Exklusivität auf unseren Seiten.</a:t>
            </a:r>
          </a:p>
          <a:p>
            <a:pPr algn="l">
              <a:lnSpc>
                <a:spcPct val="100000"/>
              </a:lnSpc>
              <a:spcBef>
                <a:spcPts val="600"/>
              </a:spcBef>
            </a:pPr>
            <a:r>
              <a:rPr lang="de-DE" sz="1200" b="1" dirty="0"/>
              <a:t>Werben</a:t>
            </a:r>
            <a:r>
              <a:rPr lang="de-DE" sz="1200" dirty="0"/>
              <a:t> Sie in Ihrem lokalen Umfeld auf  </a:t>
            </a:r>
            <a:r>
              <a:rPr lang="de-DE" sz="1200" dirty="0">
                <a:hlinkClick r:id="rId3"/>
              </a:rPr>
              <a:t>www.weinstadtjournal.de</a:t>
            </a:r>
            <a:r>
              <a:rPr lang="de-DE" sz="1200" dirty="0"/>
              <a:t> und erreichen Sie ihre Zielgruppe in der Nachbarschaft.</a:t>
            </a:r>
          </a:p>
        </p:txBody>
      </p:sp>
      <p:sp>
        <p:nvSpPr>
          <p:cNvPr id="18" name="Untertitel 2">
            <a:extLst>
              <a:ext uri="{FF2B5EF4-FFF2-40B4-BE49-F238E27FC236}">
                <a16:creationId xmlns:a16="http://schemas.microsoft.com/office/drawing/2014/main" id="{B06D7799-14B7-B146-9B33-94C5F9520C73}"/>
              </a:ext>
            </a:extLst>
          </p:cNvPr>
          <p:cNvSpPr txBox="1">
            <a:spLocks/>
          </p:cNvSpPr>
          <p:nvPr/>
        </p:nvSpPr>
        <p:spPr>
          <a:xfrm>
            <a:off x="2418670" y="6956509"/>
            <a:ext cx="3548228" cy="1137584"/>
          </a:xfrm>
          <a:prstGeom prst="rect">
            <a:avLst/>
          </a:prstGeom>
        </p:spPr>
        <p:txBody>
          <a:bodyPr vert="horz" lIns="91440" tIns="45720" rIns="91440" bIns="45720" rtlCol="0">
            <a:normAutofit/>
          </a:bodyPr>
          <a:lstStyle>
            <a:lvl1pPr marL="0" indent="0" algn="ctr" defTabSz="514350" rtl="0" eaLnBrk="1" latinLnBrk="0" hangingPunct="1">
              <a:lnSpc>
                <a:spcPct val="90000"/>
              </a:lnSpc>
              <a:spcBef>
                <a:spcPts val="563"/>
              </a:spcBef>
              <a:buFont typeface="Arial"/>
              <a:buNone/>
              <a:defRPr sz="1350" kern="1200">
                <a:solidFill>
                  <a:schemeClr val="tx1"/>
                </a:solidFill>
                <a:latin typeface="+mn-lt"/>
                <a:ea typeface="+mn-ea"/>
                <a:cs typeface="+mn-cs"/>
              </a:defRPr>
            </a:lvl1pPr>
            <a:lvl2pPr marL="257175" indent="0" algn="ctr" defTabSz="514350" rtl="0" eaLnBrk="1" latinLnBrk="0" hangingPunct="1">
              <a:lnSpc>
                <a:spcPct val="90000"/>
              </a:lnSpc>
              <a:spcBef>
                <a:spcPts val="281"/>
              </a:spcBef>
              <a:buFont typeface="Arial"/>
              <a:buNone/>
              <a:defRPr sz="1125" kern="1200">
                <a:solidFill>
                  <a:schemeClr val="tx1"/>
                </a:solidFill>
                <a:latin typeface="+mn-lt"/>
                <a:ea typeface="+mn-ea"/>
                <a:cs typeface="+mn-cs"/>
              </a:defRPr>
            </a:lvl2pPr>
            <a:lvl3pPr marL="514350" indent="0" algn="ctr" defTabSz="514350" rtl="0" eaLnBrk="1" latinLnBrk="0" hangingPunct="1">
              <a:lnSpc>
                <a:spcPct val="90000"/>
              </a:lnSpc>
              <a:spcBef>
                <a:spcPts val="281"/>
              </a:spcBef>
              <a:buFont typeface="Arial"/>
              <a:buNone/>
              <a:defRPr sz="1013" kern="1200">
                <a:solidFill>
                  <a:schemeClr val="tx1"/>
                </a:solidFill>
                <a:latin typeface="+mn-lt"/>
                <a:ea typeface="+mn-ea"/>
                <a:cs typeface="+mn-cs"/>
              </a:defRPr>
            </a:lvl3pPr>
            <a:lvl4pPr marL="771525"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4pPr>
            <a:lvl5pPr marL="1028700"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5pPr>
            <a:lvl6pPr marL="1285875"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6pPr>
            <a:lvl7pPr marL="1543050"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7pPr>
            <a:lvl8pPr marL="1800225"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8pPr>
            <a:lvl9pPr marL="2057400"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9pPr>
          </a:lstStyle>
          <a:p>
            <a:pPr algn="l">
              <a:lnSpc>
                <a:spcPct val="150000"/>
              </a:lnSpc>
              <a:spcBef>
                <a:spcPts val="600"/>
              </a:spcBef>
            </a:pPr>
            <a:r>
              <a:rPr lang="de-DE" sz="1100" dirty="0"/>
              <a:t>... wir gestalten ihren </a:t>
            </a:r>
            <a:r>
              <a:rPr lang="de-DE" sz="1100" b="1" dirty="0"/>
              <a:t>Webauftritt</a:t>
            </a:r>
            <a:r>
              <a:rPr lang="de-DE" sz="1100" dirty="0"/>
              <a:t>, veranstalten reichweitenstarke Gewinnspiele und übernehmen </a:t>
            </a:r>
            <a:r>
              <a:rPr lang="de-DE" sz="1100" b="1" dirty="0"/>
              <a:t>ihr Online-Marketing </a:t>
            </a:r>
            <a:r>
              <a:rPr lang="de-DE" sz="1100" dirty="0"/>
              <a:t>und wir texten, gestalten und schalten zugkräftige </a:t>
            </a:r>
            <a:r>
              <a:rPr lang="de-DE" sz="1100" b="1" dirty="0"/>
              <a:t>Stellenanzeigen</a:t>
            </a:r>
            <a:r>
              <a:rPr lang="de-DE" sz="1100" dirty="0"/>
              <a:t>. Lassen Sie sich beraten.  </a:t>
            </a:r>
          </a:p>
        </p:txBody>
      </p:sp>
      <p:grpSp>
        <p:nvGrpSpPr>
          <p:cNvPr id="25" name="Gruppieren 24">
            <a:extLst>
              <a:ext uri="{FF2B5EF4-FFF2-40B4-BE49-F238E27FC236}">
                <a16:creationId xmlns:a16="http://schemas.microsoft.com/office/drawing/2014/main" id="{661792E8-848A-B541-819F-CFF493B301BC}"/>
              </a:ext>
            </a:extLst>
          </p:cNvPr>
          <p:cNvGrpSpPr/>
          <p:nvPr/>
        </p:nvGrpSpPr>
        <p:grpSpPr>
          <a:xfrm>
            <a:off x="502266" y="5432530"/>
            <a:ext cx="1455487" cy="2534106"/>
            <a:chOff x="4879813" y="5766271"/>
            <a:chExt cx="1455487" cy="2534106"/>
          </a:xfrm>
        </p:grpSpPr>
        <p:pic>
          <p:nvPicPr>
            <p:cNvPr id="12" name="Bild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79813" y="5766271"/>
              <a:ext cx="1455487" cy="2534106"/>
            </a:xfrm>
            <a:prstGeom prst="rect">
              <a:avLst/>
            </a:prstGeom>
          </p:spPr>
        </p:pic>
        <p:pic>
          <p:nvPicPr>
            <p:cNvPr id="19" name="Grafik 18">
              <a:extLst>
                <a:ext uri="{FF2B5EF4-FFF2-40B4-BE49-F238E27FC236}">
                  <a16:creationId xmlns:a16="http://schemas.microsoft.com/office/drawing/2014/main" id="{BA770D45-B3E4-3649-834B-6BAA2F01BEC0}"/>
                </a:ext>
              </a:extLst>
            </p:cNvPr>
            <p:cNvPicPr>
              <a:picLocks noChangeAspect="1"/>
            </p:cNvPicPr>
            <p:nvPr/>
          </p:nvPicPr>
          <p:blipFill>
            <a:blip r:embed="rId5"/>
            <a:stretch>
              <a:fillRect/>
            </a:stretch>
          </p:blipFill>
          <p:spPr>
            <a:xfrm>
              <a:off x="5074084" y="6162469"/>
              <a:ext cx="1074895" cy="1809494"/>
            </a:xfrm>
            <a:prstGeom prst="rect">
              <a:avLst/>
            </a:prstGeom>
          </p:spPr>
        </p:pic>
      </p:grpSp>
      <p:pic>
        <p:nvPicPr>
          <p:cNvPr id="24" name="Grafik 23" descr="Ein Bild, das Text enthält.&#10;&#10;Automatisch generierte Beschreibung">
            <a:extLst>
              <a:ext uri="{FF2B5EF4-FFF2-40B4-BE49-F238E27FC236}">
                <a16:creationId xmlns:a16="http://schemas.microsoft.com/office/drawing/2014/main" id="{932C0BE8-1259-8849-920A-240AC1A5BA64}"/>
              </a:ext>
            </a:extLst>
          </p:cNvPr>
          <p:cNvPicPr>
            <a:picLocks noChangeAspect="1"/>
          </p:cNvPicPr>
          <p:nvPr/>
        </p:nvPicPr>
        <p:blipFill rotWithShape="1">
          <a:blip r:embed="rId6"/>
          <a:srcRect t="16089" b="13434"/>
          <a:stretch/>
        </p:blipFill>
        <p:spPr>
          <a:xfrm>
            <a:off x="2281372" y="3060490"/>
            <a:ext cx="3461966" cy="1748048"/>
          </a:xfrm>
          <a:prstGeom prst="rect">
            <a:avLst/>
          </a:prstGeom>
        </p:spPr>
      </p:pic>
      <p:graphicFrame>
        <p:nvGraphicFramePr>
          <p:cNvPr id="26" name="Tabelle 26">
            <a:extLst>
              <a:ext uri="{FF2B5EF4-FFF2-40B4-BE49-F238E27FC236}">
                <a16:creationId xmlns:a16="http://schemas.microsoft.com/office/drawing/2014/main" id="{71D5E065-FEC0-FD44-875F-7DB8381A6981}"/>
              </a:ext>
            </a:extLst>
          </p:cNvPr>
          <p:cNvGraphicFramePr>
            <a:graphicFrameLocks noGrp="1"/>
          </p:cNvGraphicFramePr>
          <p:nvPr>
            <p:extLst>
              <p:ext uri="{D42A27DB-BD31-4B8C-83A1-F6EECF244321}">
                <p14:modId xmlns:p14="http://schemas.microsoft.com/office/powerpoint/2010/main" val="1414624547"/>
              </p:ext>
            </p:extLst>
          </p:nvPr>
        </p:nvGraphicFramePr>
        <p:xfrm>
          <a:off x="260350" y="8620482"/>
          <a:ext cx="6337300" cy="916378"/>
        </p:xfrm>
        <a:graphic>
          <a:graphicData uri="http://schemas.openxmlformats.org/drawingml/2006/table">
            <a:tbl>
              <a:tblPr firstRow="1" bandRow="1">
                <a:tableStyleId>{7DF18680-E054-41AD-8BC1-D1AEF772440D}</a:tableStyleId>
              </a:tblPr>
              <a:tblGrid>
                <a:gridCol w="1584325">
                  <a:extLst>
                    <a:ext uri="{9D8B030D-6E8A-4147-A177-3AD203B41FA5}">
                      <a16:colId xmlns:a16="http://schemas.microsoft.com/office/drawing/2014/main" val="3735904430"/>
                    </a:ext>
                  </a:extLst>
                </a:gridCol>
                <a:gridCol w="1584325">
                  <a:extLst>
                    <a:ext uri="{9D8B030D-6E8A-4147-A177-3AD203B41FA5}">
                      <a16:colId xmlns:a16="http://schemas.microsoft.com/office/drawing/2014/main" val="33783341"/>
                    </a:ext>
                  </a:extLst>
                </a:gridCol>
                <a:gridCol w="1584325">
                  <a:extLst>
                    <a:ext uri="{9D8B030D-6E8A-4147-A177-3AD203B41FA5}">
                      <a16:colId xmlns:a16="http://schemas.microsoft.com/office/drawing/2014/main" val="2072516035"/>
                    </a:ext>
                  </a:extLst>
                </a:gridCol>
                <a:gridCol w="1584325">
                  <a:extLst>
                    <a:ext uri="{9D8B030D-6E8A-4147-A177-3AD203B41FA5}">
                      <a16:colId xmlns:a16="http://schemas.microsoft.com/office/drawing/2014/main" val="2849614098"/>
                    </a:ext>
                  </a:extLst>
                </a:gridCol>
              </a:tblGrid>
              <a:tr h="458189">
                <a:tc>
                  <a:txBody>
                    <a:bodyPr/>
                    <a:lstStyle/>
                    <a:p>
                      <a:pPr algn="ctr"/>
                      <a:r>
                        <a:rPr lang="de-DE" b="0" dirty="0">
                          <a:solidFill>
                            <a:schemeClr val="tx1"/>
                          </a:solidFill>
                        </a:rPr>
                        <a:t>Artikel &amp; Banner</a:t>
                      </a:r>
                    </a:p>
                  </a:txBody>
                  <a:tcPr/>
                </a:tc>
                <a:tc>
                  <a:txBody>
                    <a:bodyPr/>
                    <a:lstStyle/>
                    <a:p>
                      <a:pPr algn="ctr"/>
                      <a:r>
                        <a:rPr lang="de-DE" b="0" dirty="0">
                          <a:solidFill>
                            <a:schemeClr val="tx1"/>
                          </a:solidFill>
                        </a:rPr>
                        <a:t>Webauftritte</a:t>
                      </a:r>
                    </a:p>
                  </a:txBody>
                  <a:tcPr/>
                </a:tc>
                <a:tc>
                  <a:txBody>
                    <a:bodyPr/>
                    <a:lstStyle/>
                    <a:p>
                      <a:pPr algn="ctr"/>
                      <a:r>
                        <a:rPr lang="de-DE" b="0" dirty="0">
                          <a:solidFill>
                            <a:schemeClr val="tx1"/>
                          </a:solidFill>
                        </a:rPr>
                        <a:t>Online-Marketing</a:t>
                      </a:r>
                    </a:p>
                  </a:txBody>
                  <a:tcPr/>
                </a:tc>
                <a:tc>
                  <a:txBody>
                    <a:bodyPr/>
                    <a:lstStyle/>
                    <a:p>
                      <a:pPr algn="ctr"/>
                      <a:r>
                        <a:rPr lang="de-DE" b="0" dirty="0">
                          <a:solidFill>
                            <a:schemeClr val="tx1"/>
                          </a:solidFill>
                        </a:rPr>
                        <a:t>Stellenanzeigen</a:t>
                      </a:r>
                    </a:p>
                  </a:txBody>
                  <a:tcPr/>
                </a:tc>
                <a:extLst>
                  <a:ext uri="{0D108BD9-81ED-4DB2-BD59-A6C34878D82A}">
                    <a16:rowId xmlns:a16="http://schemas.microsoft.com/office/drawing/2014/main" val="1584085221"/>
                  </a:ext>
                </a:extLst>
              </a:tr>
              <a:tr h="458189">
                <a:tc>
                  <a:txBody>
                    <a:bodyPr/>
                    <a:lstStyle/>
                    <a:p>
                      <a:endParaRPr lang="de-DE" dirty="0"/>
                    </a:p>
                  </a:txBody>
                  <a:tcPr/>
                </a:tc>
                <a:tc>
                  <a:txBody>
                    <a:bodyPr/>
                    <a:lstStyle/>
                    <a:p>
                      <a:endParaRPr lang="de-DE" dirty="0"/>
                    </a:p>
                  </a:txBody>
                  <a:tcPr/>
                </a:tc>
                <a:tc>
                  <a:txBody>
                    <a:bodyPr/>
                    <a:lstStyle/>
                    <a:p>
                      <a:endParaRPr lang="de-DE"/>
                    </a:p>
                  </a:txBody>
                  <a:tcPr/>
                </a:tc>
                <a:tc>
                  <a:txBody>
                    <a:bodyPr/>
                    <a:lstStyle/>
                    <a:p>
                      <a:endParaRPr lang="de-DE" dirty="0"/>
                    </a:p>
                  </a:txBody>
                  <a:tcPr/>
                </a:tc>
                <a:extLst>
                  <a:ext uri="{0D108BD9-81ED-4DB2-BD59-A6C34878D82A}">
                    <a16:rowId xmlns:a16="http://schemas.microsoft.com/office/drawing/2014/main" val="16764419"/>
                  </a:ext>
                </a:extLst>
              </a:tr>
            </a:tbl>
          </a:graphicData>
        </a:graphic>
      </p:graphicFrame>
      <p:sp>
        <p:nvSpPr>
          <p:cNvPr id="27" name="Textfeld 26">
            <a:extLst>
              <a:ext uri="{FF2B5EF4-FFF2-40B4-BE49-F238E27FC236}">
                <a16:creationId xmlns:a16="http://schemas.microsoft.com/office/drawing/2014/main" id="{7303571D-BF5B-7A45-A4A7-D5CF8BD29D14}"/>
              </a:ext>
            </a:extLst>
          </p:cNvPr>
          <p:cNvSpPr txBox="1"/>
          <p:nvPr/>
        </p:nvSpPr>
        <p:spPr>
          <a:xfrm>
            <a:off x="325433" y="8555129"/>
            <a:ext cx="1511082" cy="1015663"/>
          </a:xfrm>
          <a:prstGeom prst="rect">
            <a:avLst/>
          </a:prstGeom>
          <a:noFill/>
        </p:spPr>
        <p:txBody>
          <a:bodyPr wrap="square" rtlCol="0">
            <a:spAutoFit/>
          </a:bodyPr>
          <a:lstStyle/>
          <a:p>
            <a:pPr algn="ctr"/>
            <a:r>
              <a:rPr lang="de-DE" sz="6000" dirty="0">
                <a:solidFill>
                  <a:schemeClr val="tx1">
                    <a:alpha val="29000"/>
                  </a:schemeClr>
                </a:solidFill>
              </a:rPr>
              <a:t>A</a:t>
            </a:r>
          </a:p>
        </p:txBody>
      </p:sp>
      <p:sp>
        <p:nvSpPr>
          <p:cNvPr id="35" name="Textfeld 34">
            <a:extLst>
              <a:ext uri="{FF2B5EF4-FFF2-40B4-BE49-F238E27FC236}">
                <a16:creationId xmlns:a16="http://schemas.microsoft.com/office/drawing/2014/main" id="{635990F8-7192-3449-AEC5-FF5E90410B29}"/>
              </a:ext>
            </a:extLst>
          </p:cNvPr>
          <p:cNvSpPr txBox="1"/>
          <p:nvPr/>
        </p:nvSpPr>
        <p:spPr>
          <a:xfrm>
            <a:off x="1864719" y="8570839"/>
            <a:ext cx="1511082" cy="1015663"/>
          </a:xfrm>
          <a:prstGeom prst="rect">
            <a:avLst/>
          </a:prstGeom>
          <a:noFill/>
        </p:spPr>
        <p:txBody>
          <a:bodyPr wrap="square" rtlCol="0">
            <a:spAutoFit/>
          </a:bodyPr>
          <a:lstStyle/>
          <a:p>
            <a:pPr algn="ctr"/>
            <a:r>
              <a:rPr lang="de-DE" sz="6000" dirty="0">
                <a:solidFill>
                  <a:schemeClr val="tx1">
                    <a:alpha val="29000"/>
                  </a:schemeClr>
                </a:solidFill>
              </a:rPr>
              <a:t>W</a:t>
            </a:r>
          </a:p>
        </p:txBody>
      </p:sp>
      <p:sp>
        <p:nvSpPr>
          <p:cNvPr id="36" name="Textfeld 35">
            <a:extLst>
              <a:ext uri="{FF2B5EF4-FFF2-40B4-BE49-F238E27FC236}">
                <a16:creationId xmlns:a16="http://schemas.microsoft.com/office/drawing/2014/main" id="{DE5EF3C9-FF9E-8842-88E0-6A0417637D42}"/>
              </a:ext>
            </a:extLst>
          </p:cNvPr>
          <p:cNvSpPr txBox="1"/>
          <p:nvPr/>
        </p:nvSpPr>
        <p:spPr>
          <a:xfrm>
            <a:off x="3475643" y="8570839"/>
            <a:ext cx="1511082" cy="1015663"/>
          </a:xfrm>
          <a:prstGeom prst="rect">
            <a:avLst/>
          </a:prstGeom>
          <a:noFill/>
        </p:spPr>
        <p:txBody>
          <a:bodyPr wrap="square" rtlCol="0">
            <a:spAutoFit/>
          </a:bodyPr>
          <a:lstStyle/>
          <a:p>
            <a:pPr algn="ctr"/>
            <a:r>
              <a:rPr lang="de-DE" sz="6000" dirty="0">
                <a:solidFill>
                  <a:schemeClr val="tx1">
                    <a:alpha val="29000"/>
                  </a:schemeClr>
                </a:solidFill>
              </a:rPr>
              <a:t>O</a:t>
            </a:r>
          </a:p>
        </p:txBody>
      </p:sp>
      <p:sp>
        <p:nvSpPr>
          <p:cNvPr id="37" name="Textfeld 36">
            <a:extLst>
              <a:ext uri="{FF2B5EF4-FFF2-40B4-BE49-F238E27FC236}">
                <a16:creationId xmlns:a16="http://schemas.microsoft.com/office/drawing/2014/main" id="{23C5F8A8-B66B-8B42-8BD3-53170B8A9777}"/>
              </a:ext>
            </a:extLst>
          </p:cNvPr>
          <p:cNvSpPr txBox="1"/>
          <p:nvPr/>
        </p:nvSpPr>
        <p:spPr>
          <a:xfrm>
            <a:off x="5086567" y="8570839"/>
            <a:ext cx="1511082" cy="1015663"/>
          </a:xfrm>
          <a:prstGeom prst="rect">
            <a:avLst/>
          </a:prstGeom>
          <a:noFill/>
        </p:spPr>
        <p:txBody>
          <a:bodyPr wrap="square" rtlCol="0">
            <a:spAutoFit/>
          </a:bodyPr>
          <a:lstStyle/>
          <a:p>
            <a:pPr algn="ctr"/>
            <a:r>
              <a:rPr lang="de-DE" sz="6000" dirty="0">
                <a:solidFill>
                  <a:schemeClr val="tx1">
                    <a:alpha val="29000"/>
                  </a:schemeClr>
                </a:solidFill>
              </a:rPr>
              <a:t>S</a:t>
            </a:r>
          </a:p>
        </p:txBody>
      </p:sp>
      <p:sp>
        <p:nvSpPr>
          <p:cNvPr id="38" name="Untertitel 2">
            <a:extLst>
              <a:ext uri="{FF2B5EF4-FFF2-40B4-BE49-F238E27FC236}">
                <a16:creationId xmlns:a16="http://schemas.microsoft.com/office/drawing/2014/main" id="{9AF09635-AAB3-6045-AD9F-7A2231CFAE17}"/>
              </a:ext>
            </a:extLst>
          </p:cNvPr>
          <p:cNvSpPr txBox="1">
            <a:spLocks/>
          </p:cNvSpPr>
          <p:nvPr/>
        </p:nvSpPr>
        <p:spPr>
          <a:xfrm>
            <a:off x="260350" y="8052142"/>
            <a:ext cx="6337300" cy="1137584"/>
          </a:xfrm>
          <a:prstGeom prst="rect">
            <a:avLst/>
          </a:prstGeom>
        </p:spPr>
        <p:txBody>
          <a:bodyPr vert="horz" lIns="91440" tIns="45720" rIns="91440" bIns="45720" rtlCol="0">
            <a:normAutofit/>
          </a:bodyPr>
          <a:lstStyle>
            <a:lvl1pPr marL="0" indent="0" algn="ctr" defTabSz="514350" rtl="0" eaLnBrk="1" latinLnBrk="0" hangingPunct="1">
              <a:lnSpc>
                <a:spcPct val="90000"/>
              </a:lnSpc>
              <a:spcBef>
                <a:spcPts val="563"/>
              </a:spcBef>
              <a:buFont typeface="Arial"/>
              <a:buNone/>
              <a:defRPr sz="1350" kern="1200">
                <a:solidFill>
                  <a:schemeClr val="tx1"/>
                </a:solidFill>
                <a:latin typeface="+mn-lt"/>
                <a:ea typeface="+mn-ea"/>
                <a:cs typeface="+mn-cs"/>
              </a:defRPr>
            </a:lvl1pPr>
            <a:lvl2pPr marL="257175" indent="0" algn="ctr" defTabSz="514350" rtl="0" eaLnBrk="1" latinLnBrk="0" hangingPunct="1">
              <a:lnSpc>
                <a:spcPct val="90000"/>
              </a:lnSpc>
              <a:spcBef>
                <a:spcPts val="281"/>
              </a:spcBef>
              <a:buFont typeface="Arial"/>
              <a:buNone/>
              <a:defRPr sz="1125" kern="1200">
                <a:solidFill>
                  <a:schemeClr val="tx1"/>
                </a:solidFill>
                <a:latin typeface="+mn-lt"/>
                <a:ea typeface="+mn-ea"/>
                <a:cs typeface="+mn-cs"/>
              </a:defRPr>
            </a:lvl2pPr>
            <a:lvl3pPr marL="514350" indent="0" algn="ctr" defTabSz="514350" rtl="0" eaLnBrk="1" latinLnBrk="0" hangingPunct="1">
              <a:lnSpc>
                <a:spcPct val="90000"/>
              </a:lnSpc>
              <a:spcBef>
                <a:spcPts val="281"/>
              </a:spcBef>
              <a:buFont typeface="Arial"/>
              <a:buNone/>
              <a:defRPr sz="1013" kern="1200">
                <a:solidFill>
                  <a:schemeClr val="tx1"/>
                </a:solidFill>
                <a:latin typeface="+mn-lt"/>
                <a:ea typeface="+mn-ea"/>
                <a:cs typeface="+mn-cs"/>
              </a:defRPr>
            </a:lvl3pPr>
            <a:lvl4pPr marL="771525"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4pPr>
            <a:lvl5pPr marL="1028700"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5pPr>
            <a:lvl6pPr marL="1285875"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6pPr>
            <a:lvl7pPr marL="1543050"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7pPr>
            <a:lvl8pPr marL="1800225"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8pPr>
            <a:lvl9pPr marL="2057400"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9pPr>
          </a:lstStyle>
          <a:p>
            <a:pPr>
              <a:lnSpc>
                <a:spcPct val="150000"/>
              </a:lnSpc>
              <a:spcBef>
                <a:spcPts val="600"/>
              </a:spcBef>
            </a:pPr>
            <a:r>
              <a:rPr lang="de-DE" sz="2000" b="1" dirty="0">
                <a:solidFill>
                  <a:schemeClr val="bg1">
                    <a:lumMod val="50000"/>
                  </a:schemeClr>
                </a:solidFill>
              </a:rPr>
              <a:t>Unsere Angebote umfassen</a:t>
            </a:r>
          </a:p>
        </p:txBody>
      </p:sp>
      <p:cxnSp>
        <p:nvCxnSpPr>
          <p:cNvPr id="29" name="Gerade Verbindung 28">
            <a:extLst>
              <a:ext uri="{FF2B5EF4-FFF2-40B4-BE49-F238E27FC236}">
                <a16:creationId xmlns:a16="http://schemas.microsoft.com/office/drawing/2014/main" id="{861F4A89-A6B3-9648-BB14-5F57D8807651}"/>
              </a:ext>
            </a:extLst>
          </p:cNvPr>
          <p:cNvCxnSpPr/>
          <p:nvPr/>
        </p:nvCxnSpPr>
        <p:spPr>
          <a:xfrm>
            <a:off x="325433" y="8137635"/>
            <a:ext cx="6272217"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095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Untertitel 2"/>
          <p:cNvSpPr txBox="1">
            <a:spLocks/>
          </p:cNvSpPr>
          <p:nvPr/>
        </p:nvSpPr>
        <p:spPr>
          <a:xfrm>
            <a:off x="354605" y="1422844"/>
            <a:ext cx="2212555" cy="575943"/>
          </a:xfrm>
          <a:prstGeom prst="rect">
            <a:avLst/>
          </a:prstGeom>
        </p:spPr>
        <p:txBody>
          <a:bodyPr vert="horz" lIns="91440" tIns="45720" rIns="91440" bIns="45720" rtlCol="0">
            <a:normAutofit/>
          </a:bodyPr>
          <a:lstStyle>
            <a:lvl1pPr marL="128588" indent="-128588" algn="l" defTabSz="514350" rtl="0" eaLnBrk="1" latinLnBrk="0" hangingPunct="1">
              <a:lnSpc>
                <a:spcPct val="90000"/>
              </a:lnSpc>
              <a:spcBef>
                <a:spcPts val="563"/>
              </a:spcBef>
              <a:buFont typeface="Arial"/>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9pPr>
          </a:lstStyle>
          <a:p>
            <a:pPr marL="0" indent="0">
              <a:lnSpc>
                <a:spcPct val="150000"/>
              </a:lnSpc>
              <a:spcBef>
                <a:spcPts val="600"/>
              </a:spcBef>
              <a:buNone/>
            </a:pPr>
            <a:r>
              <a:rPr lang="de-DE" sz="1600" b="1" dirty="0"/>
              <a:t>Übersicht Formate</a:t>
            </a:r>
          </a:p>
        </p:txBody>
      </p:sp>
      <p:sp>
        <p:nvSpPr>
          <p:cNvPr id="39" name="Textfeld 38"/>
          <p:cNvSpPr txBox="1"/>
          <p:nvPr/>
        </p:nvSpPr>
        <p:spPr>
          <a:xfrm>
            <a:off x="260350" y="8890337"/>
            <a:ext cx="6337300" cy="1015663"/>
          </a:xfrm>
          <a:prstGeom prst="rect">
            <a:avLst/>
          </a:prstGeom>
          <a:noFill/>
        </p:spPr>
        <p:txBody>
          <a:bodyPr wrap="square" numCol="4" spcCol="0" rtlCol="0">
            <a:noAutofit/>
          </a:bodyPr>
          <a:lstStyle/>
          <a:p>
            <a:pPr>
              <a:lnSpc>
                <a:spcPts val="1260"/>
              </a:lnSpc>
            </a:pPr>
            <a:r>
              <a:rPr lang="de-DE" sz="900" b="1" dirty="0">
                <a:latin typeface="+mj-lt"/>
              </a:rPr>
              <a:t>Beratung:</a:t>
            </a:r>
            <a:br>
              <a:rPr lang="de-DE" sz="900" dirty="0">
                <a:latin typeface="+mj-lt"/>
              </a:rPr>
            </a:br>
            <a:r>
              <a:rPr lang="de-DE" sz="900" dirty="0">
                <a:latin typeface="+mj-lt"/>
              </a:rPr>
              <a:t>Alexander Hartmann</a:t>
            </a:r>
            <a:br>
              <a:rPr lang="de-DE" sz="900" dirty="0">
                <a:latin typeface="+mj-lt"/>
              </a:rPr>
            </a:br>
            <a:r>
              <a:rPr lang="de-DE" sz="900" dirty="0">
                <a:latin typeface="+mj-lt"/>
              </a:rPr>
              <a:t> T +49 1520 43 11 568 </a:t>
            </a:r>
            <a:r>
              <a:rPr lang="de-DE" sz="900" dirty="0">
                <a:latin typeface="+mj-lt"/>
                <a:hlinkClick r:id="rId2"/>
              </a:rPr>
              <a:t>aha@weinstadtjournal.de</a:t>
            </a:r>
            <a:r>
              <a:rPr lang="de-DE" sz="900" dirty="0">
                <a:latin typeface="+mj-lt"/>
              </a:rPr>
              <a:t>    </a:t>
            </a:r>
          </a:p>
          <a:p>
            <a:pPr>
              <a:lnSpc>
                <a:spcPts val="1260"/>
              </a:lnSpc>
            </a:pPr>
            <a:endParaRPr lang="de-DE" sz="900" dirty="0">
              <a:latin typeface="+mj-lt"/>
            </a:endParaRPr>
          </a:p>
          <a:p>
            <a:pPr>
              <a:lnSpc>
                <a:spcPts val="1260"/>
              </a:lnSpc>
            </a:pPr>
            <a:endParaRPr lang="de-DE" sz="900" dirty="0">
              <a:latin typeface="+mj-lt"/>
            </a:endParaRPr>
          </a:p>
          <a:p>
            <a:pPr>
              <a:lnSpc>
                <a:spcPts val="1260"/>
              </a:lnSpc>
            </a:pPr>
            <a:r>
              <a:rPr lang="de-DE" sz="900" b="1" dirty="0">
                <a:latin typeface="+mj-lt"/>
              </a:rPr>
              <a:t>Gesellschaft</a:t>
            </a:r>
            <a:r>
              <a:rPr lang="de-DE" sz="900" dirty="0">
                <a:latin typeface="+mj-lt"/>
              </a:rPr>
              <a:t>:</a:t>
            </a:r>
            <a:br>
              <a:rPr lang="de-DE" sz="900" dirty="0">
                <a:latin typeface="+mj-lt"/>
              </a:rPr>
            </a:br>
            <a:r>
              <a:rPr lang="de-DE" sz="900" dirty="0">
                <a:latin typeface="+mj-lt"/>
              </a:rPr>
              <a:t>Weinstadtjournal </a:t>
            </a:r>
            <a:br>
              <a:rPr lang="de-DE" sz="900" dirty="0">
                <a:latin typeface="+mj-lt"/>
              </a:rPr>
            </a:br>
            <a:r>
              <a:rPr lang="de-DE" sz="900" dirty="0">
                <a:latin typeface="+mj-lt"/>
              </a:rPr>
              <a:t>Verlagsgesellschaft UG (haftungsbeschränkt) </a:t>
            </a:r>
            <a:br>
              <a:rPr lang="de-DE" sz="900" dirty="0">
                <a:latin typeface="+mj-lt"/>
              </a:rPr>
            </a:br>
            <a:r>
              <a:rPr lang="de-DE" sz="900" dirty="0">
                <a:latin typeface="+mj-lt"/>
              </a:rPr>
              <a:t>www.weinstadtjournal.de</a:t>
            </a:r>
            <a:endParaRPr lang="de-DE" sz="1600" dirty="0">
              <a:latin typeface="+mj-lt"/>
            </a:endParaRPr>
          </a:p>
          <a:p>
            <a:pPr>
              <a:lnSpc>
                <a:spcPts val="1260"/>
              </a:lnSpc>
            </a:pPr>
            <a:endParaRPr lang="de-DE" sz="900" dirty="0">
              <a:latin typeface="+mj-lt"/>
            </a:endParaRPr>
          </a:p>
          <a:p>
            <a:pPr>
              <a:lnSpc>
                <a:spcPts val="1260"/>
              </a:lnSpc>
            </a:pPr>
            <a:r>
              <a:rPr lang="de-DE" sz="900" b="1" dirty="0">
                <a:latin typeface="+mj-lt"/>
              </a:rPr>
              <a:t>Geschäftsführer</a:t>
            </a:r>
            <a:r>
              <a:rPr lang="de-DE" sz="900" dirty="0">
                <a:latin typeface="+mj-lt"/>
              </a:rPr>
              <a:t>: </a:t>
            </a:r>
            <a:br>
              <a:rPr lang="de-DE" sz="900" dirty="0">
                <a:latin typeface="+mj-lt"/>
              </a:rPr>
            </a:br>
            <a:r>
              <a:rPr lang="de-DE" sz="900" dirty="0">
                <a:latin typeface="+mj-lt"/>
              </a:rPr>
              <a:t>Alfred Pott</a:t>
            </a:r>
          </a:p>
          <a:p>
            <a:pPr>
              <a:lnSpc>
                <a:spcPts val="1260"/>
              </a:lnSpc>
            </a:pPr>
            <a:r>
              <a:rPr lang="de-DE" sz="900" dirty="0">
                <a:latin typeface="+mj-lt"/>
              </a:rPr>
              <a:t>Amtsgericht Wiesbaden </a:t>
            </a:r>
            <a:br>
              <a:rPr lang="de-DE" sz="900" dirty="0">
                <a:latin typeface="+mj-lt"/>
                <a:sym typeface="Symbol" charset="2"/>
              </a:rPr>
            </a:br>
            <a:r>
              <a:rPr lang="de-DE" sz="900" dirty="0">
                <a:latin typeface="+mj-lt"/>
              </a:rPr>
              <a:t>HRB 29264 </a:t>
            </a:r>
            <a:br>
              <a:rPr lang="de-DE" sz="900" dirty="0">
                <a:latin typeface="+mj-lt"/>
                <a:sym typeface="Symbol" charset="2"/>
              </a:rPr>
            </a:br>
            <a:r>
              <a:rPr lang="de-DE" sz="900" dirty="0" err="1">
                <a:latin typeface="+mj-lt"/>
              </a:rPr>
              <a:t>Ust-IdNr</a:t>
            </a:r>
            <a:r>
              <a:rPr lang="de-DE" sz="900" dirty="0">
                <a:latin typeface="+mj-lt"/>
              </a:rPr>
              <a:t>. DE 815654511</a:t>
            </a:r>
          </a:p>
          <a:p>
            <a:pPr>
              <a:lnSpc>
                <a:spcPts val="1260"/>
              </a:lnSpc>
            </a:pPr>
            <a:endParaRPr lang="de-DE" sz="900" dirty="0">
              <a:latin typeface="+mj-lt"/>
            </a:endParaRPr>
          </a:p>
          <a:p>
            <a:pPr>
              <a:lnSpc>
                <a:spcPts val="1260"/>
              </a:lnSpc>
            </a:pPr>
            <a:r>
              <a:rPr lang="de-DE" sz="900" b="1" dirty="0">
                <a:latin typeface="+mj-lt"/>
              </a:rPr>
              <a:t>Postanschrift</a:t>
            </a:r>
            <a:r>
              <a:rPr lang="de-DE" sz="900" dirty="0">
                <a:latin typeface="+mj-lt"/>
              </a:rPr>
              <a:t>:</a:t>
            </a:r>
            <a:br>
              <a:rPr lang="de-DE" sz="900" dirty="0">
                <a:latin typeface="+mj-lt"/>
              </a:rPr>
            </a:br>
            <a:r>
              <a:rPr lang="de-DE" sz="900" dirty="0">
                <a:latin typeface="+mj-lt"/>
              </a:rPr>
              <a:t>Mainzer Straße 35 </a:t>
            </a:r>
            <a:br>
              <a:rPr lang="de-DE" sz="900" dirty="0">
                <a:latin typeface="+mj-lt"/>
              </a:rPr>
            </a:br>
            <a:r>
              <a:rPr lang="de-DE" sz="900" dirty="0">
                <a:latin typeface="+mj-lt"/>
              </a:rPr>
              <a:t>65239 Hochheim am Main </a:t>
            </a:r>
            <a:r>
              <a:rPr lang="de-DE" sz="900" u="sng" dirty="0">
                <a:latin typeface="+mj-lt"/>
                <a:hlinkClick r:id="rId3"/>
              </a:rPr>
              <a:t>info@weinstadtjournal.de</a:t>
            </a:r>
            <a:endParaRPr lang="de-DE" sz="900" dirty="0">
              <a:latin typeface="+mj-lt"/>
            </a:endParaRPr>
          </a:p>
        </p:txBody>
      </p:sp>
      <p:grpSp>
        <p:nvGrpSpPr>
          <p:cNvPr id="2" name="Gruppieren 1">
            <a:extLst>
              <a:ext uri="{FF2B5EF4-FFF2-40B4-BE49-F238E27FC236}">
                <a16:creationId xmlns:a16="http://schemas.microsoft.com/office/drawing/2014/main" id="{F84164FB-F064-D942-A96A-36D8A9960077}"/>
              </a:ext>
            </a:extLst>
          </p:cNvPr>
          <p:cNvGrpSpPr/>
          <p:nvPr/>
        </p:nvGrpSpPr>
        <p:grpSpPr>
          <a:xfrm>
            <a:off x="2665604" y="1118095"/>
            <a:ext cx="3932046" cy="7669810"/>
            <a:chOff x="1466805" y="1149090"/>
            <a:chExt cx="3932046" cy="7669810"/>
          </a:xfrm>
        </p:grpSpPr>
        <p:grpSp>
          <p:nvGrpSpPr>
            <p:cNvPr id="4" name="Gruppierung 3"/>
            <p:cNvGrpSpPr/>
            <p:nvPr/>
          </p:nvGrpSpPr>
          <p:grpSpPr>
            <a:xfrm>
              <a:off x="1466805" y="1149090"/>
              <a:ext cx="3932046" cy="7669810"/>
              <a:chOff x="1469781" y="944226"/>
              <a:chExt cx="3932046" cy="7669810"/>
            </a:xfrm>
          </p:grpSpPr>
          <p:sp>
            <p:nvSpPr>
              <p:cNvPr id="36" name="Rechteck 35">
                <a:extLst>
                  <a:ext uri="{FF2B5EF4-FFF2-40B4-BE49-F238E27FC236}">
                    <a16:creationId xmlns:a16="http://schemas.microsoft.com/office/drawing/2014/main" id="{E5E13492-1B40-794B-B6B4-6699AEAD6D1F}"/>
                  </a:ext>
                </a:extLst>
              </p:cNvPr>
              <p:cNvSpPr>
                <a:spLocks/>
              </p:cNvSpPr>
              <p:nvPr/>
            </p:nvSpPr>
            <p:spPr>
              <a:xfrm>
                <a:off x="1840448" y="5075785"/>
                <a:ext cx="1922705" cy="1206494"/>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r>
                  <a:rPr lang="de-DE" dirty="0">
                    <a:solidFill>
                      <a:srgbClr val="139EC8"/>
                    </a:solidFill>
                  </a:rPr>
                  <a:t>____________________________________________________________________</a:t>
                </a:r>
              </a:p>
            </p:txBody>
          </p:sp>
          <p:sp>
            <p:nvSpPr>
              <p:cNvPr id="35" name="Rechteck 34">
                <a:extLst>
                  <a:ext uri="{FF2B5EF4-FFF2-40B4-BE49-F238E27FC236}">
                    <a16:creationId xmlns:a16="http://schemas.microsoft.com/office/drawing/2014/main" id="{2141A7C6-77AE-6A4D-9939-9AB2225F4917}"/>
                  </a:ext>
                </a:extLst>
              </p:cNvPr>
              <p:cNvSpPr>
                <a:spLocks/>
              </p:cNvSpPr>
              <p:nvPr/>
            </p:nvSpPr>
            <p:spPr>
              <a:xfrm>
                <a:off x="1762394" y="2659537"/>
                <a:ext cx="1922705" cy="1206494"/>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r>
                  <a:rPr lang="de-DE" dirty="0">
                    <a:solidFill>
                      <a:srgbClr val="139EC8"/>
                    </a:solidFill>
                  </a:rPr>
                  <a:t>____________________________________________________________________</a:t>
                </a:r>
              </a:p>
            </p:txBody>
          </p:sp>
          <p:pic>
            <p:nvPicPr>
              <p:cNvPr id="5" name="Bild 4"/>
              <p:cNvPicPr>
                <a:picLocks noChangeAspect="1"/>
              </p:cNvPicPr>
              <p:nvPr/>
            </p:nvPicPr>
            <p:blipFill rotWithShape="1">
              <a:blip r:embed="rId4" cstate="print">
                <a:extLst>
                  <a:ext uri="{28A0092B-C50C-407E-A947-70E740481C1C}">
                    <a14:useLocalDpi xmlns:a14="http://schemas.microsoft.com/office/drawing/2010/main"/>
                  </a:ext>
                </a:extLst>
              </a:blip>
              <a:srcRect t="-2696"/>
              <a:stretch/>
            </p:blipFill>
            <p:spPr>
              <a:xfrm>
                <a:off x="1469781" y="3157462"/>
                <a:ext cx="3925990" cy="5456574"/>
              </a:xfrm>
              <a:prstGeom prst="rect">
                <a:avLst/>
              </a:prstGeom>
            </p:spPr>
          </p:pic>
          <p:pic>
            <p:nvPicPr>
              <p:cNvPr id="6" name="Bild 5"/>
              <p:cNvPicPr>
                <a:picLocks noChangeAspect="1"/>
              </p:cNvPicPr>
              <p:nvPr/>
            </p:nvPicPr>
            <p:blipFill rotWithShape="1">
              <a:blip r:embed="rId4" cstate="print">
                <a:extLst>
                  <a:ext uri="{28A0092B-C50C-407E-A947-70E740481C1C}">
                    <a14:useLocalDpi xmlns:a14="http://schemas.microsoft.com/office/drawing/2010/main"/>
                  </a:ext>
                </a:extLst>
              </a:blip>
              <a:srcRect t="-2696"/>
              <a:stretch/>
            </p:blipFill>
            <p:spPr>
              <a:xfrm>
                <a:off x="1475837" y="944226"/>
                <a:ext cx="3925990" cy="5456574"/>
              </a:xfrm>
              <a:prstGeom prst="rect">
                <a:avLst/>
              </a:prstGeom>
            </p:spPr>
          </p:pic>
          <p:sp>
            <p:nvSpPr>
              <p:cNvPr id="7" name="Rechteck 6"/>
              <p:cNvSpPr>
                <a:spLocks/>
              </p:cNvSpPr>
              <p:nvPr/>
            </p:nvSpPr>
            <p:spPr>
              <a:xfrm>
                <a:off x="1638750" y="2143153"/>
                <a:ext cx="2182104" cy="381458"/>
              </a:xfrm>
              <a:prstGeom prst="rect">
                <a:avLst/>
              </a:prstGeom>
              <a:solidFill>
                <a:srgbClr val="139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1 Header #1 </a:t>
                </a:r>
                <a:r>
                  <a:rPr lang="de-DE" sz="1100" dirty="0"/>
                  <a:t>#4.1</a:t>
                </a:r>
                <a:endParaRPr lang="de-DE" dirty="0"/>
              </a:p>
            </p:txBody>
          </p:sp>
          <p:pic>
            <p:nvPicPr>
              <p:cNvPr id="11" name="Bild 1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75160" y="2617031"/>
                <a:ext cx="1782439" cy="1371884"/>
              </a:xfrm>
              <a:prstGeom prst="rect">
                <a:avLst/>
              </a:prstGeom>
            </p:spPr>
          </p:pic>
          <p:sp>
            <p:nvSpPr>
              <p:cNvPr id="12" name="Rechteck 11"/>
              <p:cNvSpPr>
                <a:spLocks/>
              </p:cNvSpPr>
              <p:nvPr/>
            </p:nvSpPr>
            <p:spPr>
              <a:xfrm>
                <a:off x="1661218" y="2626485"/>
                <a:ext cx="2137169" cy="256175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dirty="0"/>
              </a:p>
            </p:txBody>
          </p:sp>
          <p:pic>
            <p:nvPicPr>
              <p:cNvPr id="13" name="Bild 1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13096" y="2608317"/>
                <a:ext cx="1844503" cy="1547653"/>
              </a:xfrm>
              <a:prstGeom prst="rect">
                <a:avLst/>
              </a:prstGeom>
            </p:spPr>
          </p:pic>
          <p:sp>
            <p:nvSpPr>
              <p:cNvPr id="14" name="Rechteck 13"/>
              <p:cNvSpPr>
                <a:spLocks/>
              </p:cNvSpPr>
              <p:nvPr/>
            </p:nvSpPr>
            <p:spPr>
              <a:xfrm>
                <a:off x="1848170" y="3947231"/>
                <a:ext cx="1922705" cy="1206494"/>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r>
                  <a:rPr lang="de-DE" dirty="0">
                    <a:solidFill>
                      <a:srgbClr val="139EC8"/>
                    </a:solidFill>
                  </a:rPr>
                  <a:t>____________________________________________________________________</a:t>
                </a:r>
              </a:p>
            </p:txBody>
          </p:sp>
          <p:sp>
            <p:nvSpPr>
              <p:cNvPr id="15" name="Rechteck 14"/>
              <p:cNvSpPr>
                <a:spLocks/>
              </p:cNvSpPr>
              <p:nvPr/>
            </p:nvSpPr>
            <p:spPr>
              <a:xfrm>
                <a:off x="1906551" y="2712911"/>
                <a:ext cx="1719656" cy="2508381"/>
              </a:xfrm>
              <a:prstGeom prst="rect">
                <a:avLst/>
              </a:prstGeom>
              <a:solidFill>
                <a:schemeClr val="bg1">
                  <a:lumMod val="6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sz="1600" dirty="0">
                  <a:solidFill>
                    <a:schemeClr val="tx1"/>
                  </a:solidFill>
                </a:endParaRPr>
              </a:p>
              <a:p>
                <a:pPr algn="ctr"/>
                <a:r>
                  <a:rPr lang="de-DE" sz="1600" dirty="0">
                    <a:solidFill>
                      <a:schemeClr val="tx1"/>
                    </a:solidFill>
                  </a:rPr>
                  <a:t>5 </a:t>
                </a:r>
                <a:r>
                  <a:rPr lang="de-DE" sz="1600" dirty="0" err="1">
                    <a:solidFill>
                      <a:schemeClr val="tx1"/>
                    </a:solidFill>
                  </a:rPr>
                  <a:t>Sponsered</a:t>
                </a:r>
                <a:r>
                  <a:rPr lang="de-DE" sz="1600" dirty="0">
                    <a:solidFill>
                      <a:schemeClr val="tx1"/>
                    </a:solidFill>
                  </a:rPr>
                  <a:t> </a:t>
                </a:r>
                <a:r>
                  <a:rPr lang="de-DE" sz="1600" dirty="0" err="1">
                    <a:solidFill>
                      <a:schemeClr val="tx1"/>
                    </a:solidFill>
                  </a:rPr>
                  <a:t>Article</a:t>
                </a:r>
                <a:r>
                  <a:rPr lang="de-DE" sz="1600" dirty="0">
                    <a:solidFill>
                      <a:schemeClr val="tx1"/>
                    </a:solidFill>
                  </a:rPr>
                  <a:t> #5</a:t>
                </a:r>
              </a:p>
            </p:txBody>
          </p:sp>
          <p:pic>
            <p:nvPicPr>
              <p:cNvPr id="16" name="Bild 15"/>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646562" y="1435235"/>
                <a:ext cx="3480040" cy="644825"/>
              </a:xfrm>
              <a:prstGeom prst="rect">
                <a:avLst/>
              </a:prstGeom>
            </p:spPr>
          </p:pic>
          <p:sp>
            <p:nvSpPr>
              <p:cNvPr id="17" name="Rechteck 16"/>
              <p:cNvSpPr>
                <a:spLocks/>
              </p:cNvSpPr>
              <p:nvPr/>
            </p:nvSpPr>
            <p:spPr>
              <a:xfrm>
                <a:off x="1623221" y="7439347"/>
                <a:ext cx="3482556" cy="538001"/>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dirty="0"/>
              </a:p>
            </p:txBody>
          </p:sp>
          <p:sp>
            <p:nvSpPr>
              <p:cNvPr id="18" name="Rechteck 17"/>
              <p:cNvSpPr>
                <a:spLocks/>
              </p:cNvSpPr>
              <p:nvPr/>
            </p:nvSpPr>
            <p:spPr>
              <a:xfrm>
                <a:off x="1661218" y="7355529"/>
                <a:ext cx="3450810" cy="579333"/>
              </a:xfrm>
              <a:prstGeom prst="rect">
                <a:avLst/>
              </a:prstGeom>
              <a:solidFill>
                <a:srgbClr val="139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7 Pressemitteilung #7</a:t>
                </a:r>
                <a:endParaRPr lang="de-DE" dirty="0"/>
              </a:p>
            </p:txBody>
          </p:sp>
          <p:sp>
            <p:nvSpPr>
              <p:cNvPr id="19" name="Rechteck 18"/>
              <p:cNvSpPr>
                <a:spLocks/>
              </p:cNvSpPr>
              <p:nvPr/>
            </p:nvSpPr>
            <p:spPr>
              <a:xfrm>
                <a:off x="3884152" y="2140192"/>
                <a:ext cx="1260000" cy="1374606"/>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dirty="0"/>
              </a:p>
            </p:txBody>
          </p:sp>
          <p:sp>
            <p:nvSpPr>
              <p:cNvPr id="24" name="Rechteck 23"/>
              <p:cNvSpPr>
                <a:spLocks/>
              </p:cNvSpPr>
              <p:nvPr/>
            </p:nvSpPr>
            <p:spPr>
              <a:xfrm>
                <a:off x="1633399" y="6407368"/>
                <a:ext cx="2265959" cy="4068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6 In-</a:t>
                </a:r>
                <a:r>
                  <a:rPr lang="de-DE" sz="1600" dirty="0" err="1">
                    <a:solidFill>
                      <a:schemeClr val="tx1"/>
                    </a:solidFill>
                  </a:rPr>
                  <a:t>Article</a:t>
                </a:r>
                <a:r>
                  <a:rPr lang="de-DE" sz="1600" dirty="0">
                    <a:solidFill>
                      <a:schemeClr val="tx1"/>
                    </a:solidFill>
                  </a:rPr>
                  <a:t>-Ad #6</a:t>
                </a:r>
                <a:endParaRPr lang="de-DE" dirty="0">
                  <a:solidFill>
                    <a:schemeClr val="tx1"/>
                  </a:solidFill>
                </a:endParaRPr>
              </a:p>
            </p:txBody>
          </p:sp>
          <p:pic>
            <p:nvPicPr>
              <p:cNvPr id="25" name="Bild 24"/>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633526" y="8075192"/>
                <a:ext cx="3532931" cy="293656"/>
              </a:xfrm>
              <a:prstGeom prst="rect">
                <a:avLst/>
              </a:prstGeom>
            </p:spPr>
          </p:pic>
          <p:sp>
            <p:nvSpPr>
              <p:cNvPr id="9" name="Rechteck 8"/>
              <p:cNvSpPr>
                <a:spLocks/>
              </p:cNvSpPr>
              <p:nvPr/>
            </p:nvSpPr>
            <p:spPr>
              <a:xfrm>
                <a:off x="3920926" y="3102279"/>
                <a:ext cx="1245531" cy="2023798"/>
              </a:xfrm>
              <a:prstGeom prst="rect">
                <a:avLst/>
              </a:prstGeom>
              <a:solidFill>
                <a:srgbClr val="139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3 Skyscraper</a:t>
                </a:r>
                <a:br>
                  <a:rPr lang="de-DE" sz="1600" dirty="0"/>
                </a:br>
                <a:r>
                  <a:rPr lang="de-DE" sz="1600" dirty="0"/>
                  <a:t>#3 </a:t>
                </a:r>
                <a:r>
                  <a:rPr lang="de-DE" sz="1100" dirty="0"/>
                  <a:t>#4.3</a:t>
                </a:r>
                <a:endParaRPr lang="de-DE" dirty="0"/>
              </a:p>
            </p:txBody>
          </p:sp>
          <p:sp>
            <p:nvSpPr>
              <p:cNvPr id="8" name="Rechteck 7">
                <a:extLst>
                  <a:ext uri="{FF2B5EF4-FFF2-40B4-BE49-F238E27FC236}">
                    <a16:creationId xmlns:a16="http://schemas.microsoft.com/office/drawing/2014/main" id="{C5EB0858-D27F-39F4-E3DC-4FD5D8714B75}"/>
                  </a:ext>
                </a:extLst>
              </p:cNvPr>
              <p:cNvSpPr>
                <a:spLocks/>
              </p:cNvSpPr>
              <p:nvPr/>
            </p:nvSpPr>
            <p:spPr>
              <a:xfrm>
                <a:off x="1638750" y="5371731"/>
                <a:ext cx="2182104" cy="381458"/>
              </a:xfrm>
              <a:prstGeom prst="rect">
                <a:avLst/>
              </a:prstGeom>
              <a:solidFill>
                <a:srgbClr val="139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2 Area #2 </a:t>
                </a:r>
                <a:r>
                  <a:rPr lang="de-DE" sz="1100" dirty="0"/>
                  <a:t>#4.2</a:t>
                </a:r>
                <a:endParaRPr lang="de-DE" dirty="0"/>
              </a:p>
            </p:txBody>
          </p:sp>
        </p:grpSp>
        <p:sp>
          <p:nvSpPr>
            <p:cNvPr id="30" name="Rechteck 29">
              <a:extLst>
                <a:ext uri="{FF2B5EF4-FFF2-40B4-BE49-F238E27FC236}">
                  <a16:creationId xmlns:a16="http://schemas.microsoft.com/office/drawing/2014/main" id="{88949DA5-2AFC-A740-80E2-0C93A9A68AF1}"/>
                </a:ext>
              </a:extLst>
            </p:cNvPr>
            <p:cNvSpPr>
              <a:spLocks/>
            </p:cNvSpPr>
            <p:nvPr/>
          </p:nvSpPr>
          <p:spPr>
            <a:xfrm>
              <a:off x="3891063" y="2356362"/>
              <a:ext cx="1116859" cy="895674"/>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r>
                <a:rPr lang="de-DE" dirty="0">
                  <a:solidFill>
                    <a:srgbClr val="139EC8"/>
                  </a:solidFill>
                </a:rPr>
                <a:t>_____________________________</a:t>
              </a:r>
            </a:p>
          </p:txBody>
        </p:sp>
        <p:sp>
          <p:nvSpPr>
            <p:cNvPr id="33" name="Rechteck 32">
              <a:extLst>
                <a:ext uri="{FF2B5EF4-FFF2-40B4-BE49-F238E27FC236}">
                  <a16:creationId xmlns:a16="http://schemas.microsoft.com/office/drawing/2014/main" id="{D7CD823D-3FDC-5B4C-9487-1D7ECF29AE43}"/>
                </a:ext>
              </a:extLst>
            </p:cNvPr>
            <p:cNvSpPr>
              <a:spLocks/>
            </p:cNvSpPr>
            <p:nvPr/>
          </p:nvSpPr>
          <p:spPr>
            <a:xfrm>
              <a:off x="3958535" y="5393103"/>
              <a:ext cx="1116859" cy="81069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r>
                <a:rPr lang="de-DE" dirty="0">
                  <a:solidFill>
                    <a:srgbClr val="139EC8"/>
                  </a:solidFill>
                </a:rPr>
                <a:t>________________________</a:t>
              </a:r>
            </a:p>
          </p:txBody>
        </p:sp>
        <p:sp>
          <p:nvSpPr>
            <p:cNvPr id="34" name="Rechteck 33">
              <a:extLst>
                <a:ext uri="{FF2B5EF4-FFF2-40B4-BE49-F238E27FC236}">
                  <a16:creationId xmlns:a16="http://schemas.microsoft.com/office/drawing/2014/main" id="{5D1FA8C6-1C20-AA4D-8ADC-4009812DBF90}"/>
                </a:ext>
              </a:extLst>
            </p:cNvPr>
            <p:cNvSpPr>
              <a:spLocks/>
            </p:cNvSpPr>
            <p:nvPr/>
          </p:nvSpPr>
          <p:spPr>
            <a:xfrm>
              <a:off x="3982284" y="6481595"/>
              <a:ext cx="1116859" cy="895674"/>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r>
                <a:rPr lang="de-DE" dirty="0">
                  <a:solidFill>
                    <a:srgbClr val="139EC8"/>
                  </a:solidFill>
                </a:rPr>
                <a:t>_____________________________</a:t>
              </a:r>
            </a:p>
          </p:txBody>
        </p:sp>
      </p:grpSp>
      <p:sp>
        <p:nvSpPr>
          <p:cNvPr id="32" name="Untertitel 2">
            <a:extLst>
              <a:ext uri="{FF2B5EF4-FFF2-40B4-BE49-F238E27FC236}">
                <a16:creationId xmlns:a16="http://schemas.microsoft.com/office/drawing/2014/main" id="{2EBC6897-4D56-F74B-95D0-46580C8E3F77}"/>
              </a:ext>
            </a:extLst>
          </p:cNvPr>
          <p:cNvSpPr txBox="1">
            <a:spLocks/>
          </p:cNvSpPr>
          <p:nvPr/>
        </p:nvSpPr>
        <p:spPr>
          <a:xfrm>
            <a:off x="361225" y="1900611"/>
            <a:ext cx="2212555" cy="6989726"/>
          </a:xfrm>
          <a:prstGeom prst="rect">
            <a:avLst/>
          </a:prstGeom>
        </p:spPr>
        <p:txBody>
          <a:bodyPr vert="horz" lIns="91440" tIns="45720" rIns="91440" bIns="45720" rtlCol="0">
            <a:normAutofit fontScale="92500" lnSpcReduction="10000"/>
          </a:bodyPr>
          <a:lstStyle>
            <a:lvl1pPr marL="128588" indent="-128588" algn="l" defTabSz="514350" rtl="0" eaLnBrk="1" latinLnBrk="0" hangingPunct="1">
              <a:lnSpc>
                <a:spcPct val="90000"/>
              </a:lnSpc>
              <a:spcBef>
                <a:spcPts val="563"/>
              </a:spcBef>
              <a:buFont typeface="Arial"/>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9pPr>
          </a:lstStyle>
          <a:p>
            <a:pPr marL="0" indent="0">
              <a:lnSpc>
                <a:spcPct val="100000"/>
              </a:lnSpc>
              <a:spcBef>
                <a:spcPts val="600"/>
              </a:spcBef>
              <a:buNone/>
            </a:pPr>
            <a:r>
              <a:rPr lang="de-DE" sz="1400" dirty="0"/>
              <a:t>Das Weinstadtjournal (WSJ) bietet für regional relevante Unternehmen, Vereine und Organisationen starke Werbeflächen für kleines Geld, die immer passend auf Ihre Webpräsenz und/oder </a:t>
            </a:r>
            <a:r>
              <a:rPr lang="de-DE" sz="1400" dirty="0" err="1"/>
              <a:t>eMail</a:t>
            </a:r>
            <a:r>
              <a:rPr lang="de-DE" sz="1400" dirty="0"/>
              <a:t> verlinkt sind.  </a:t>
            </a:r>
          </a:p>
          <a:p>
            <a:pPr marL="0" indent="0">
              <a:lnSpc>
                <a:spcPct val="100000"/>
              </a:lnSpc>
              <a:spcBef>
                <a:spcPts val="600"/>
              </a:spcBef>
              <a:buNone/>
              <a:tabLst>
                <a:tab pos="976313" algn="l"/>
              </a:tabLst>
            </a:pPr>
            <a:br>
              <a:rPr lang="de-DE" sz="1400" b="1" dirty="0"/>
            </a:br>
            <a:r>
              <a:rPr lang="de-DE" sz="1400" b="1" dirty="0"/>
              <a:t>BANNER ADS</a:t>
            </a:r>
            <a:br>
              <a:rPr lang="de-DE" sz="1400" dirty="0"/>
            </a:br>
            <a:r>
              <a:rPr lang="de-DE" sz="1400" dirty="0"/>
              <a:t>1. </a:t>
            </a:r>
            <a:r>
              <a:rPr lang="de-DE" sz="1400" b="1" dirty="0"/>
              <a:t>Area #1 Header: </a:t>
            </a:r>
            <a:r>
              <a:rPr lang="de-DE" sz="1400" dirty="0"/>
              <a:t>99 €/30d</a:t>
            </a:r>
            <a:br>
              <a:rPr lang="de-DE" sz="1400" dirty="0"/>
            </a:br>
            <a:br>
              <a:rPr lang="de-DE" sz="1400" dirty="0"/>
            </a:br>
            <a:r>
              <a:rPr lang="de-DE" sz="1400" dirty="0"/>
              <a:t>2. </a:t>
            </a:r>
            <a:r>
              <a:rPr lang="de-DE" sz="1400" b="1" dirty="0"/>
              <a:t>Area #2</a:t>
            </a:r>
            <a:r>
              <a:rPr lang="de-DE" sz="1400" dirty="0"/>
              <a:t>  	49€/30 Tage</a:t>
            </a:r>
            <a:br>
              <a:rPr lang="de-DE" sz="1400" dirty="0"/>
            </a:br>
            <a:br>
              <a:rPr lang="de-DE" sz="1400" dirty="0"/>
            </a:br>
            <a:r>
              <a:rPr lang="de-DE" sz="1400" dirty="0"/>
              <a:t>3. </a:t>
            </a:r>
            <a:r>
              <a:rPr lang="de-DE" sz="1400" b="1" dirty="0"/>
              <a:t>Skyscraper #3</a:t>
            </a:r>
            <a:r>
              <a:rPr lang="de-DE" sz="1400" dirty="0"/>
              <a:t> 49€/30 Tage</a:t>
            </a:r>
          </a:p>
          <a:p>
            <a:pPr marL="0" indent="0">
              <a:lnSpc>
                <a:spcPct val="100000"/>
              </a:lnSpc>
              <a:spcBef>
                <a:spcPts val="600"/>
              </a:spcBef>
              <a:buNone/>
              <a:tabLst>
                <a:tab pos="976313" algn="l"/>
              </a:tabLst>
            </a:pPr>
            <a:r>
              <a:rPr lang="de-DE" sz="1400" dirty="0"/>
              <a:t>4. </a:t>
            </a:r>
            <a:r>
              <a:rPr lang="de-DE" sz="1400" b="1" dirty="0"/>
              <a:t>Circle #4</a:t>
            </a:r>
            <a:r>
              <a:rPr lang="de-DE" sz="1400" dirty="0"/>
              <a:t>	149€/90 Tage</a:t>
            </a:r>
            <a:br>
              <a:rPr lang="de-DE" sz="1400" dirty="0"/>
            </a:br>
            <a:r>
              <a:rPr lang="de-DE" sz="1400" dirty="0"/>
              <a:t>(Die Banner-Plätze #1,#2,#3 im monatlichen Wechsel)</a:t>
            </a:r>
            <a:br>
              <a:rPr lang="de-DE" sz="1400" dirty="0"/>
            </a:br>
            <a:br>
              <a:rPr lang="de-DE" sz="1400" dirty="0"/>
            </a:br>
            <a:r>
              <a:rPr lang="de-DE" sz="1400" b="1" dirty="0"/>
              <a:t>NATIVE  ADS + </a:t>
            </a:r>
            <a:r>
              <a:rPr lang="de-DE" sz="1400" b="1" dirty="0" err="1"/>
              <a:t>PM‘s</a:t>
            </a:r>
            <a:br>
              <a:rPr lang="de-DE" sz="1400" b="1" dirty="0"/>
            </a:br>
            <a:r>
              <a:rPr lang="de-DE" sz="1400" dirty="0"/>
              <a:t>Anzeigen in Artikeln sind die glaubwürdigste Werbung. Sie werden direkt in das redaktionelle Umfeld oder den journalistischen Inhalt eingebaut.</a:t>
            </a:r>
          </a:p>
          <a:p>
            <a:pPr marL="0" indent="0">
              <a:lnSpc>
                <a:spcPct val="100000"/>
              </a:lnSpc>
              <a:spcBef>
                <a:spcPts val="600"/>
              </a:spcBef>
              <a:buNone/>
              <a:tabLst>
                <a:tab pos="976313" algn="l"/>
              </a:tabLst>
            </a:pPr>
            <a:r>
              <a:rPr lang="de-DE" sz="1400" dirty="0"/>
              <a:t>5.</a:t>
            </a:r>
            <a:r>
              <a:rPr lang="de-DE" sz="1400" b="1" dirty="0"/>
              <a:t> </a:t>
            </a:r>
            <a:r>
              <a:rPr lang="de-DE" sz="1400" b="1" dirty="0" err="1"/>
              <a:t>Article</a:t>
            </a:r>
            <a:r>
              <a:rPr lang="de-DE" sz="1400" b="1" dirty="0"/>
              <a:t> #5	</a:t>
            </a:r>
            <a:r>
              <a:rPr lang="de-DE" sz="1400" dirty="0"/>
              <a:t>Ab 159 €</a:t>
            </a:r>
            <a:br>
              <a:rPr lang="de-DE" sz="1400" dirty="0"/>
            </a:br>
            <a:r>
              <a:rPr lang="de-DE" sz="1400" dirty="0"/>
              <a:t>Kompletter Artikel auf WSJ geteilt in sozialen Medien</a:t>
            </a:r>
            <a:br>
              <a:rPr lang="de-DE" sz="1400" dirty="0"/>
            </a:br>
            <a:br>
              <a:rPr lang="de-DE" sz="1400" dirty="0"/>
            </a:br>
            <a:r>
              <a:rPr lang="de-DE" sz="1400" dirty="0"/>
              <a:t>6.</a:t>
            </a:r>
            <a:r>
              <a:rPr lang="de-DE" sz="1400" b="1" dirty="0"/>
              <a:t> In-</a:t>
            </a:r>
            <a:r>
              <a:rPr lang="de-DE" sz="1400" b="1" dirty="0" err="1"/>
              <a:t>Articles</a:t>
            </a:r>
            <a:r>
              <a:rPr lang="de-DE" sz="1400" b="1" dirty="0"/>
              <a:t> #6 </a:t>
            </a:r>
            <a:r>
              <a:rPr lang="de-DE" sz="1400" dirty="0"/>
              <a:t>49€/30 Tage</a:t>
            </a:r>
            <a:br>
              <a:rPr lang="de-DE" sz="1400" dirty="0"/>
            </a:br>
            <a:br>
              <a:rPr lang="de-DE" sz="1400" dirty="0"/>
            </a:br>
            <a:r>
              <a:rPr lang="de-DE" sz="1400" dirty="0"/>
              <a:t>7. </a:t>
            </a:r>
            <a:r>
              <a:rPr lang="de-DE" sz="1400" b="1" dirty="0"/>
              <a:t>Pressemitteilung #7 </a:t>
            </a:r>
            <a:r>
              <a:rPr lang="de-DE" sz="1400" dirty="0"/>
              <a:t>Text</a:t>
            </a:r>
            <a:r>
              <a:rPr lang="de-DE" sz="1400" b="1" dirty="0"/>
              <a:t> </a:t>
            </a:r>
            <a:r>
              <a:rPr lang="de-DE" sz="1400" dirty="0"/>
              <a:t>verfassen, druckfähiges Foto erstellen und Versendung </a:t>
            </a:r>
            <a:r>
              <a:rPr lang="de-DE" sz="1400"/>
              <a:t>an 5-7 </a:t>
            </a:r>
            <a:r>
              <a:rPr lang="de-DE" sz="1400" dirty="0"/>
              <a:t>lokale Redaktionen. Ab 249€ .</a:t>
            </a:r>
          </a:p>
        </p:txBody>
      </p:sp>
      <p:grpSp>
        <p:nvGrpSpPr>
          <p:cNvPr id="3" name="Gruppieren 2">
            <a:extLst>
              <a:ext uri="{FF2B5EF4-FFF2-40B4-BE49-F238E27FC236}">
                <a16:creationId xmlns:a16="http://schemas.microsoft.com/office/drawing/2014/main" id="{18E7AB86-5B8F-B74F-9026-19ADFF973CCF}"/>
              </a:ext>
            </a:extLst>
          </p:cNvPr>
          <p:cNvGrpSpPr/>
          <p:nvPr/>
        </p:nvGrpSpPr>
        <p:grpSpPr>
          <a:xfrm>
            <a:off x="0" y="-3463"/>
            <a:ext cx="6858000" cy="1665456"/>
            <a:chOff x="0" y="-3463"/>
            <a:chExt cx="6858000" cy="1665456"/>
          </a:xfrm>
        </p:grpSpPr>
        <p:grpSp>
          <p:nvGrpSpPr>
            <p:cNvPr id="26" name="Gruppierung 25"/>
            <p:cNvGrpSpPr/>
            <p:nvPr/>
          </p:nvGrpSpPr>
          <p:grpSpPr>
            <a:xfrm>
              <a:off x="0" y="0"/>
              <a:ext cx="6858000" cy="1661993"/>
              <a:chOff x="0" y="0"/>
              <a:chExt cx="6858000" cy="1661993"/>
            </a:xfrm>
          </p:grpSpPr>
          <p:sp>
            <p:nvSpPr>
              <p:cNvPr id="27" name="Rechteck 26"/>
              <p:cNvSpPr/>
              <p:nvPr/>
            </p:nvSpPr>
            <p:spPr>
              <a:xfrm>
                <a:off x="0" y="0"/>
                <a:ext cx="3429000" cy="1172817"/>
              </a:xfrm>
              <a:prstGeom prst="rect">
                <a:avLst/>
              </a:prstGeom>
              <a:solidFill>
                <a:srgbClr val="139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600" dirty="0"/>
                  <a:t>WEINSTADT JOURNAL</a:t>
                </a:r>
                <a:br>
                  <a:rPr lang="de-DE" sz="2600" dirty="0"/>
                </a:br>
                <a:r>
                  <a:rPr lang="de-DE" sz="2000" dirty="0"/>
                  <a:t>Artikel &amp; Banner Advertising</a:t>
                </a:r>
                <a:endParaRPr lang="de-DE" sz="2600" dirty="0"/>
              </a:p>
            </p:txBody>
          </p:sp>
          <p:sp>
            <p:nvSpPr>
              <p:cNvPr id="28" name="Textfeld 27"/>
              <p:cNvSpPr txBox="1"/>
              <p:nvPr/>
            </p:nvSpPr>
            <p:spPr>
              <a:xfrm>
                <a:off x="3637722" y="0"/>
                <a:ext cx="3220278" cy="1661993"/>
              </a:xfrm>
              <a:prstGeom prst="rect">
                <a:avLst/>
              </a:prstGeom>
              <a:noFill/>
            </p:spPr>
            <p:txBody>
              <a:bodyPr wrap="square" rtlCol="0">
                <a:spAutoFit/>
              </a:bodyPr>
              <a:lstStyle/>
              <a:p>
                <a:endParaRPr lang="de-DE" sz="1600" dirty="0"/>
              </a:p>
              <a:p>
                <a:r>
                  <a:rPr lang="de-DE" sz="2000" dirty="0">
                    <a:solidFill>
                      <a:schemeClr val="bg1">
                        <a:lumMod val="50000"/>
                      </a:schemeClr>
                    </a:solidFill>
                  </a:rPr>
                  <a:t>Artikel &amp; Banner</a:t>
                </a:r>
                <a:r>
                  <a:rPr lang="de-DE" sz="1600" dirty="0">
                    <a:solidFill>
                      <a:srgbClr val="139EC8"/>
                    </a:solidFill>
                  </a:rPr>
                  <a:t> </a:t>
                </a:r>
                <a:br>
                  <a:rPr lang="de-DE" sz="1600" dirty="0">
                    <a:solidFill>
                      <a:srgbClr val="139EC8"/>
                    </a:solidFill>
                  </a:rPr>
                </a:br>
                <a:r>
                  <a:rPr lang="de-DE" sz="1600" dirty="0">
                    <a:solidFill>
                      <a:schemeClr val="bg1">
                        <a:lumMod val="50000"/>
                      </a:schemeClr>
                    </a:solidFill>
                  </a:rPr>
                  <a:t>Advertising</a:t>
                </a:r>
              </a:p>
              <a:p>
                <a:r>
                  <a:rPr lang="de-DE" sz="1200" dirty="0"/>
                  <a:t>zielgenau zugkräftig</a:t>
                </a:r>
                <a:br>
                  <a:rPr lang="de-DE" sz="1200" dirty="0"/>
                </a:br>
                <a:r>
                  <a:rPr lang="de-DE" sz="1200" dirty="0"/>
                  <a:t>Januar </a:t>
                </a:r>
                <a:r>
                  <a:rPr lang="de-DE" sz="1200" dirty="0">
                    <a:latin typeface="+mj-lt"/>
                  </a:rPr>
                  <a:t>2026</a:t>
                </a:r>
              </a:p>
              <a:p>
                <a:br>
                  <a:rPr lang="de-DE" sz="1400" dirty="0"/>
                </a:br>
                <a:r>
                  <a:rPr lang="de-DE" sz="1200" dirty="0"/>
                  <a:t>...........................................................................</a:t>
                </a:r>
              </a:p>
            </p:txBody>
          </p:sp>
        </p:grpSp>
        <p:sp>
          <p:nvSpPr>
            <p:cNvPr id="37" name="Textfeld 36">
              <a:extLst>
                <a:ext uri="{FF2B5EF4-FFF2-40B4-BE49-F238E27FC236}">
                  <a16:creationId xmlns:a16="http://schemas.microsoft.com/office/drawing/2014/main" id="{7F07B98A-9C16-054B-A289-C0DF0186A148}"/>
                </a:ext>
              </a:extLst>
            </p:cNvPr>
            <p:cNvSpPr txBox="1"/>
            <p:nvPr/>
          </p:nvSpPr>
          <p:spPr>
            <a:xfrm>
              <a:off x="4876795" y="-3463"/>
              <a:ext cx="1978227" cy="1569660"/>
            </a:xfrm>
            <a:prstGeom prst="rect">
              <a:avLst/>
            </a:prstGeom>
            <a:noFill/>
          </p:spPr>
          <p:txBody>
            <a:bodyPr wrap="square" rtlCol="0">
              <a:spAutoFit/>
            </a:bodyPr>
            <a:lstStyle/>
            <a:p>
              <a:pPr algn="ctr"/>
              <a:r>
                <a:rPr lang="de-DE" sz="9600" dirty="0">
                  <a:solidFill>
                    <a:schemeClr val="tx1">
                      <a:alpha val="29000"/>
                    </a:schemeClr>
                  </a:solidFill>
                </a:rPr>
                <a:t>A</a:t>
              </a:r>
            </a:p>
          </p:txBody>
        </p:sp>
      </p:grpSp>
    </p:spTree>
    <p:extLst>
      <p:ext uri="{BB962C8B-B14F-4D97-AF65-F5344CB8AC3E}">
        <p14:creationId xmlns:p14="http://schemas.microsoft.com/office/powerpoint/2010/main" val="227490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35580" y="1302088"/>
            <a:ext cx="6362070" cy="2187803"/>
          </a:xfrm>
        </p:spPr>
        <p:txBody>
          <a:bodyPr numCol="2">
            <a:noAutofit/>
          </a:bodyPr>
          <a:lstStyle/>
          <a:p>
            <a:pPr algn="l">
              <a:lnSpc>
                <a:spcPct val="100000"/>
              </a:lnSpc>
              <a:spcBef>
                <a:spcPts val="600"/>
              </a:spcBef>
            </a:pPr>
            <a:r>
              <a:rPr lang="de-DE" sz="1600" b="1" dirty="0"/>
              <a:t>rheinmainweb</a:t>
            </a:r>
            <a:br>
              <a:rPr lang="de-DE" sz="1200" dirty="0"/>
            </a:br>
            <a:r>
              <a:rPr lang="de-DE" sz="1200" dirty="0"/>
              <a:t>ist innerhalb der Weinstadtjournal Verlagsgesellschaft der Medienzweig und kümmert sich um die Planung, Erstellung und Wartung von neuen und alten Webseiten. </a:t>
            </a:r>
          </a:p>
          <a:p>
            <a:pPr algn="l">
              <a:lnSpc>
                <a:spcPct val="100000"/>
              </a:lnSpc>
              <a:spcBef>
                <a:spcPts val="600"/>
              </a:spcBef>
            </a:pPr>
            <a:r>
              <a:rPr lang="de-DE" sz="1200" dirty="0"/>
              <a:t>Dabei übernimmt rheinmainweb </a:t>
            </a:r>
            <a:r>
              <a:rPr lang="de-DE" sz="1200" dirty="0" err="1"/>
              <a:t>i.d.R</a:t>
            </a:r>
            <a:r>
              <a:rPr lang="de-DE" sz="1200" dirty="0"/>
              <a:t> den Komplettservice von </a:t>
            </a:r>
            <a:br>
              <a:rPr lang="de-DE" sz="1200" dirty="0"/>
            </a:br>
            <a:r>
              <a:rPr lang="de-DE" sz="1200" dirty="0" err="1"/>
              <a:t>webDESIGN</a:t>
            </a:r>
            <a:r>
              <a:rPr lang="de-DE" sz="1200" dirty="0"/>
              <a:t>, </a:t>
            </a:r>
            <a:br>
              <a:rPr lang="de-DE" sz="1200" dirty="0"/>
            </a:br>
            <a:r>
              <a:rPr lang="de-DE" sz="1200" dirty="0" err="1"/>
              <a:t>webTEXT</a:t>
            </a:r>
            <a:r>
              <a:rPr lang="de-DE" sz="1200" dirty="0"/>
              <a:t> und</a:t>
            </a:r>
            <a:br>
              <a:rPr lang="de-DE" sz="1200" dirty="0"/>
            </a:br>
            <a:r>
              <a:rPr lang="de-DE" sz="1200" dirty="0" err="1"/>
              <a:t>webTECHNIK</a:t>
            </a:r>
            <a:r>
              <a:rPr lang="de-DE" sz="1200" dirty="0"/>
              <a:t>. </a:t>
            </a:r>
          </a:p>
          <a:p>
            <a:pPr algn="l">
              <a:lnSpc>
                <a:spcPct val="100000"/>
              </a:lnSpc>
              <a:spcBef>
                <a:spcPts val="600"/>
              </a:spcBef>
            </a:pPr>
            <a:r>
              <a:rPr lang="de-DE" sz="1200" b="1" dirty="0" err="1"/>
              <a:t>webseitenOPTIMIERUNG</a:t>
            </a:r>
            <a:br>
              <a:rPr lang="de-DE" sz="1200" dirty="0"/>
            </a:br>
            <a:r>
              <a:rPr lang="de-DE" sz="1200" dirty="0"/>
              <a:t>Sie sind unzufrieden mit Ihrer Webpräsenz? Dann haben wir etwas für Sie! </a:t>
            </a:r>
          </a:p>
          <a:p>
            <a:pPr algn="l">
              <a:lnSpc>
                <a:spcPct val="100000"/>
              </a:lnSpc>
              <a:spcBef>
                <a:spcPts val="600"/>
              </a:spcBef>
            </a:pPr>
            <a:r>
              <a:rPr lang="de-DE" sz="1200" dirty="0"/>
              <a:t>Besuchen Sie uns auf </a:t>
            </a:r>
            <a:r>
              <a:rPr lang="de-DE" sz="1200" dirty="0">
                <a:hlinkClick r:id="rId2"/>
              </a:rPr>
              <a:t>rheinmainweb</a:t>
            </a:r>
            <a:r>
              <a:rPr lang="de-DE" sz="1200" dirty="0"/>
              <a:t> und schauen, wie wir ticken und nach Referenzen.</a:t>
            </a:r>
          </a:p>
          <a:p>
            <a:pPr algn="l">
              <a:lnSpc>
                <a:spcPct val="100000"/>
              </a:lnSpc>
              <a:spcBef>
                <a:spcPts val="600"/>
              </a:spcBef>
            </a:pPr>
            <a:br>
              <a:rPr lang="de-DE" sz="1000" dirty="0"/>
            </a:br>
            <a:r>
              <a:rPr lang="de-DE" sz="1200" dirty="0"/>
              <a:t>Wir sind ausnahmslos zielorientiert und agieren streng nach dem Digital Design Manifest. </a:t>
            </a:r>
          </a:p>
        </p:txBody>
      </p:sp>
      <p:grpSp>
        <p:nvGrpSpPr>
          <p:cNvPr id="13" name="Gruppierung 12"/>
          <p:cNvGrpSpPr/>
          <p:nvPr/>
        </p:nvGrpSpPr>
        <p:grpSpPr>
          <a:xfrm>
            <a:off x="0" y="0"/>
            <a:ext cx="6858000" cy="1415772"/>
            <a:chOff x="0" y="0"/>
            <a:chExt cx="6858000" cy="1415772"/>
          </a:xfrm>
        </p:grpSpPr>
        <p:sp>
          <p:nvSpPr>
            <p:cNvPr id="4" name="Rechteck 3"/>
            <p:cNvSpPr/>
            <p:nvPr/>
          </p:nvSpPr>
          <p:spPr>
            <a:xfrm>
              <a:off x="0" y="0"/>
              <a:ext cx="3429000" cy="1172817"/>
            </a:xfrm>
            <a:prstGeom prst="rect">
              <a:avLst/>
            </a:prstGeom>
            <a:solidFill>
              <a:srgbClr val="139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600" dirty="0"/>
                <a:t>WEINSTADT JOURNAL</a:t>
              </a:r>
              <a:br>
                <a:rPr lang="de-DE" sz="2600" dirty="0"/>
              </a:br>
              <a:r>
                <a:rPr lang="de-DE" sz="1400" dirty="0" err="1"/>
                <a:t>webDESIGN</a:t>
              </a:r>
              <a:r>
                <a:rPr lang="de-DE" sz="1400" dirty="0"/>
                <a:t>, </a:t>
              </a:r>
              <a:r>
                <a:rPr lang="de-DE" sz="1400" dirty="0" err="1"/>
                <a:t>webTEXT</a:t>
              </a:r>
              <a:r>
                <a:rPr lang="de-DE" sz="1400" dirty="0"/>
                <a:t>, </a:t>
              </a:r>
              <a:r>
                <a:rPr lang="de-DE" sz="1400" dirty="0" err="1"/>
                <a:t>webTECHNIK</a:t>
              </a:r>
              <a:endParaRPr lang="de-DE" sz="2400" dirty="0"/>
            </a:p>
          </p:txBody>
        </p:sp>
        <p:sp>
          <p:nvSpPr>
            <p:cNvPr id="7" name="Textfeld 6"/>
            <p:cNvSpPr txBox="1"/>
            <p:nvPr/>
          </p:nvSpPr>
          <p:spPr>
            <a:xfrm>
              <a:off x="3637722" y="0"/>
              <a:ext cx="3220278" cy="1415772"/>
            </a:xfrm>
            <a:prstGeom prst="rect">
              <a:avLst/>
            </a:prstGeom>
            <a:noFill/>
          </p:spPr>
          <p:txBody>
            <a:bodyPr wrap="square" rtlCol="0">
              <a:spAutoFit/>
            </a:bodyPr>
            <a:lstStyle/>
            <a:p>
              <a:endParaRPr lang="de-DE" sz="1600" dirty="0"/>
            </a:p>
            <a:p>
              <a:r>
                <a:rPr lang="de-DE" sz="2000" dirty="0">
                  <a:solidFill>
                    <a:schemeClr val="bg1">
                      <a:lumMod val="50000"/>
                    </a:schemeClr>
                  </a:solidFill>
                </a:rPr>
                <a:t>Webpräsenz</a:t>
              </a:r>
              <a:r>
                <a:rPr lang="de-DE" sz="1600" dirty="0"/>
                <a:t> </a:t>
              </a:r>
              <a:endParaRPr lang="de-DE" sz="1600" dirty="0">
                <a:solidFill>
                  <a:srgbClr val="139EC8"/>
                </a:solidFill>
              </a:endParaRPr>
            </a:p>
            <a:p>
              <a:r>
                <a:rPr lang="de-DE" sz="1200" dirty="0">
                  <a:latin typeface="+mj-lt"/>
                </a:rPr>
                <a:t>Ganz groß für Kleinere </a:t>
              </a:r>
              <a:br>
                <a:rPr lang="de-DE" sz="1200" dirty="0">
                  <a:latin typeface="+mj-lt"/>
                </a:rPr>
              </a:br>
              <a:r>
                <a:rPr lang="de-DE" sz="1200" dirty="0">
                  <a:latin typeface="+mj-lt"/>
                </a:rPr>
                <a:t>Januar 2026</a:t>
              </a:r>
            </a:p>
            <a:p>
              <a:br>
                <a:rPr lang="de-DE" sz="1400" dirty="0"/>
              </a:br>
              <a:r>
                <a:rPr lang="de-DE" sz="1200" dirty="0"/>
                <a:t>.............................................................................</a:t>
              </a:r>
            </a:p>
          </p:txBody>
        </p:sp>
      </p:grpSp>
      <p:pic>
        <p:nvPicPr>
          <p:cNvPr id="10" name="Bild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81372" y="3031674"/>
            <a:ext cx="3685526" cy="2743752"/>
          </a:xfrm>
          <a:prstGeom prst="rect">
            <a:avLst/>
          </a:prstGeom>
        </p:spPr>
      </p:pic>
      <p:sp>
        <p:nvSpPr>
          <p:cNvPr id="16" name="Untertitel 2">
            <a:extLst>
              <a:ext uri="{FF2B5EF4-FFF2-40B4-BE49-F238E27FC236}">
                <a16:creationId xmlns:a16="http://schemas.microsoft.com/office/drawing/2014/main" id="{B39A32BB-2C23-B649-A166-631A8191B32C}"/>
              </a:ext>
            </a:extLst>
          </p:cNvPr>
          <p:cNvSpPr txBox="1">
            <a:spLocks/>
          </p:cNvSpPr>
          <p:nvPr/>
        </p:nvSpPr>
        <p:spPr>
          <a:xfrm>
            <a:off x="2556725" y="6749376"/>
            <a:ext cx="4028224" cy="1627622"/>
          </a:xfrm>
          <a:prstGeom prst="rect">
            <a:avLst/>
          </a:prstGeom>
          <a:solidFill>
            <a:schemeClr val="bg1">
              <a:lumMod val="85000"/>
            </a:schemeClr>
          </a:solidFill>
          <a:effectLst>
            <a:outerShdw blurRad="50800" dist="38100" dir="2700000" algn="tl" rotWithShape="0">
              <a:prstClr val="black">
                <a:alpha val="40000"/>
              </a:prstClr>
            </a:outerShdw>
          </a:effectLst>
        </p:spPr>
        <p:txBody>
          <a:bodyPr vert="horz" lIns="91440" tIns="45720" rIns="91440" bIns="45720" rtlCol="0">
            <a:normAutofit/>
          </a:bodyPr>
          <a:lstStyle>
            <a:lvl1pPr marL="0" indent="0" algn="ctr" defTabSz="514350" rtl="0" eaLnBrk="1" latinLnBrk="0" hangingPunct="1">
              <a:lnSpc>
                <a:spcPct val="90000"/>
              </a:lnSpc>
              <a:spcBef>
                <a:spcPts val="563"/>
              </a:spcBef>
              <a:buFont typeface="Arial"/>
              <a:buNone/>
              <a:defRPr sz="1350" kern="1200">
                <a:solidFill>
                  <a:schemeClr val="tx1"/>
                </a:solidFill>
                <a:latin typeface="+mn-lt"/>
                <a:ea typeface="+mn-ea"/>
                <a:cs typeface="+mn-cs"/>
              </a:defRPr>
            </a:lvl1pPr>
            <a:lvl2pPr marL="257175" indent="0" algn="ctr" defTabSz="514350" rtl="0" eaLnBrk="1" latinLnBrk="0" hangingPunct="1">
              <a:lnSpc>
                <a:spcPct val="90000"/>
              </a:lnSpc>
              <a:spcBef>
                <a:spcPts val="281"/>
              </a:spcBef>
              <a:buFont typeface="Arial"/>
              <a:buNone/>
              <a:defRPr sz="1125" kern="1200">
                <a:solidFill>
                  <a:schemeClr val="tx1"/>
                </a:solidFill>
                <a:latin typeface="+mn-lt"/>
                <a:ea typeface="+mn-ea"/>
                <a:cs typeface="+mn-cs"/>
              </a:defRPr>
            </a:lvl2pPr>
            <a:lvl3pPr marL="514350" indent="0" algn="ctr" defTabSz="514350" rtl="0" eaLnBrk="1" latinLnBrk="0" hangingPunct="1">
              <a:lnSpc>
                <a:spcPct val="90000"/>
              </a:lnSpc>
              <a:spcBef>
                <a:spcPts val="281"/>
              </a:spcBef>
              <a:buFont typeface="Arial"/>
              <a:buNone/>
              <a:defRPr sz="1013" kern="1200">
                <a:solidFill>
                  <a:schemeClr val="tx1"/>
                </a:solidFill>
                <a:latin typeface="+mn-lt"/>
                <a:ea typeface="+mn-ea"/>
                <a:cs typeface="+mn-cs"/>
              </a:defRPr>
            </a:lvl3pPr>
            <a:lvl4pPr marL="771525"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4pPr>
            <a:lvl5pPr marL="1028700"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5pPr>
            <a:lvl6pPr marL="1285875"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6pPr>
            <a:lvl7pPr marL="1543050"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7pPr>
            <a:lvl8pPr marL="1800225"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8pPr>
            <a:lvl9pPr marL="2057400"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9pPr>
          </a:lstStyle>
          <a:p>
            <a:pPr algn="l">
              <a:lnSpc>
                <a:spcPct val="150000"/>
              </a:lnSpc>
              <a:spcBef>
                <a:spcPts val="600"/>
              </a:spcBef>
            </a:pPr>
            <a:br>
              <a:rPr lang="de-DE" sz="1100" dirty="0">
                <a:hlinkClick r:id="rId4"/>
              </a:rPr>
            </a:br>
            <a:r>
              <a:rPr lang="de-DE" dirty="0">
                <a:hlinkClick r:id="rId4"/>
              </a:rPr>
              <a:t>Kostenfreie webANALYSE anfordern</a:t>
            </a:r>
            <a:r>
              <a:rPr lang="de-DE" dirty="0"/>
              <a:t> </a:t>
            </a:r>
          </a:p>
          <a:p>
            <a:pPr algn="l">
              <a:lnSpc>
                <a:spcPct val="150000"/>
              </a:lnSpc>
              <a:spcBef>
                <a:spcPts val="600"/>
              </a:spcBef>
            </a:pPr>
            <a:r>
              <a:rPr lang="de-DE" dirty="0"/>
              <a:t>oder möchten Sie gleich ein </a:t>
            </a:r>
            <a:endParaRPr lang="de-DE" dirty="0">
              <a:hlinkClick r:id="rId5"/>
            </a:endParaRPr>
          </a:p>
          <a:p>
            <a:pPr algn="l">
              <a:lnSpc>
                <a:spcPct val="150000"/>
              </a:lnSpc>
              <a:spcBef>
                <a:spcPts val="600"/>
              </a:spcBef>
            </a:pPr>
            <a:r>
              <a:rPr lang="de-DE" dirty="0">
                <a:hlinkClick r:id="rId5"/>
              </a:rPr>
              <a:t>Angebot zur webSEITEN Optimierung anfordern? </a:t>
            </a:r>
            <a:endParaRPr lang="de-DE" sz="1100" dirty="0"/>
          </a:p>
        </p:txBody>
      </p:sp>
      <p:sp>
        <p:nvSpPr>
          <p:cNvPr id="17" name="Untertitel 2">
            <a:extLst>
              <a:ext uri="{FF2B5EF4-FFF2-40B4-BE49-F238E27FC236}">
                <a16:creationId xmlns:a16="http://schemas.microsoft.com/office/drawing/2014/main" id="{6EDC4F3E-8484-BE48-B226-AC336AA61050}"/>
              </a:ext>
            </a:extLst>
          </p:cNvPr>
          <p:cNvSpPr txBox="1">
            <a:spLocks/>
          </p:cNvSpPr>
          <p:nvPr/>
        </p:nvSpPr>
        <p:spPr>
          <a:xfrm>
            <a:off x="243922" y="3464491"/>
            <a:ext cx="1852382" cy="2021909"/>
          </a:xfrm>
          <a:prstGeom prst="rect">
            <a:avLst/>
          </a:prstGeom>
        </p:spPr>
        <p:txBody>
          <a:bodyPr vert="horz" wrap="square" lIns="91440" tIns="45720" rIns="91440" bIns="45720" rtlCol="0">
            <a:noAutofit/>
          </a:bodyPr>
          <a:lstStyle>
            <a:lvl1pPr marL="0" indent="0" algn="ctr" defTabSz="514350" rtl="0" eaLnBrk="1" latinLnBrk="0" hangingPunct="1">
              <a:lnSpc>
                <a:spcPct val="90000"/>
              </a:lnSpc>
              <a:spcBef>
                <a:spcPts val="563"/>
              </a:spcBef>
              <a:buFont typeface="Arial"/>
              <a:buNone/>
              <a:defRPr sz="1350" kern="1200">
                <a:solidFill>
                  <a:schemeClr val="tx1"/>
                </a:solidFill>
                <a:latin typeface="+mn-lt"/>
                <a:ea typeface="+mn-ea"/>
                <a:cs typeface="+mn-cs"/>
              </a:defRPr>
            </a:lvl1pPr>
            <a:lvl2pPr marL="257175" indent="0" algn="ctr" defTabSz="514350" rtl="0" eaLnBrk="1" latinLnBrk="0" hangingPunct="1">
              <a:lnSpc>
                <a:spcPct val="90000"/>
              </a:lnSpc>
              <a:spcBef>
                <a:spcPts val="281"/>
              </a:spcBef>
              <a:buFont typeface="Arial"/>
              <a:buNone/>
              <a:defRPr sz="1125" kern="1200">
                <a:solidFill>
                  <a:schemeClr val="tx1"/>
                </a:solidFill>
                <a:latin typeface="+mn-lt"/>
                <a:ea typeface="+mn-ea"/>
                <a:cs typeface="+mn-cs"/>
              </a:defRPr>
            </a:lvl2pPr>
            <a:lvl3pPr marL="514350" indent="0" algn="ctr" defTabSz="514350" rtl="0" eaLnBrk="1" latinLnBrk="0" hangingPunct="1">
              <a:lnSpc>
                <a:spcPct val="90000"/>
              </a:lnSpc>
              <a:spcBef>
                <a:spcPts val="281"/>
              </a:spcBef>
              <a:buFont typeface="Arial"/>
              <a:buNone/>
              <a:defRPr sz="1013" kern="1200">
                <a:solidFill>
                  <a:schemeClr val="tx1"/>
                </a:solidFill>
                <a:latin typeface="+mn-lt"/>
                <a:ea typeface="+mn-ea"/>
                <a:cs typeface="+mn-cs"/>
              </a:defRPr>
            </a:lvl3pPr>
            <a:lvl4pPr marL="771525"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4pPr>
            <a:lvl5pPr marL="1028700"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5pPr>
            <a:lvl6pPr marL="1285875"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6pPr>
            <a:lvl7pPr marL="1543050"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7pPr>
            <a:lvl8pPr marL="1800225"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8pPr>
            <a:lvl9pPr marL="2057400"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9pPr>
          </a:lstStyle>
          <a:p>
            <a:pPr algn="l">
              <a:lnSpc>
                <a:spcPct val="100000"/>
              </a:lnSpc>
              <a:spcBef>
                <a:spcPts val="600"/>
              </a:spcBef>
            </a:pPr>
            <a:r>
              <a:rPr lang="de-DE" sz="1200" dirty="0"/>
              <a:t>Profitieren Sie von unserer </a:t>
            </a:r>
            <a:r>
              <a:rPr lang="de-DE" sz="1200" dirty="0" err="1"/>
              <a:t>webDESIGN</a:t>
            </a:r>
            <a:r>
              <a:rPr lang="de-DE" sz="1200" dirty="0"/>
              <a:t> Qualität und den exklusiv für Sie und  Ihre Zielgruppe erstellten </a:t>
            </a:r>
            <a:r>
              <a:rPr lang="de-DE" sz="1200" dirty="0" err="1"/>
              <a:t>webTEXTEN</a:t>
            </a:r>
            <a:r>
              <a:rPr lang="de-DE" sz="1200" dirty="0"/>
              <a:t>  in stabiler und sicherer </a:t>
            </a:r>
            <a:r>
              <a:rPr lang="de-DE" sz="1200" dirty="0" err="1"/>
              <a:t>webTECHNIK</a:t>
            </a:r>
            <a:r>
              <a:rPr lang="de-DE" sz="1200" dirty="0"/>
              <a:t>.</a:t>
            </a:r>
          </a:p>
          <a:p>
            <a:pPr algn="l">
              <a:lnSpc>
                <a:spcPct val="100000"/>
              </a:lnSpc>
              <a:spcBef>
                <a:spcPts val="600"/>
              </a:spcBef>
            </a:pPr>
            <a:r>
              <a:rPr lang="de-DE" sz="1200" dirty="0"/>
              <a:t>Wir sind günstiger als Sie gerade glauben und haben durchdachte Lösungen für jeden Geldbeutel. </a:t>
            </a:r>
          </a:p>
        </p:txBody>
      </p:sp>
      <p:sp>
        <p:nvSpPr>
          <p:cNvPr id="18" name="Untertitel 2">
            <a:extLst>
              <a:ext uri="{FF2B5EF4-FFF2-40B4-BE49-F238E27FC236}">
                <a16:creationId xmlns:a16="http://schemas.microsoft.com/office/drawing/2014/main" id="{B06D7799-14B7-B146-9B33-94C5F9520C73}"/>
              </a:ext>
            </a:extLst>
          </p:cNvPr>
          <p:cNvSpPr txBox="1">
            <a:spLocks/>
          </p:cNvSpPr>
          <p:nvPr/>
        </p:nvSpPr>
        <p:spPr>
          <a:xfrm>
            <a:off x="2480606" y="8921990"/>
            <a:ext cx="4104260" cy="784475"/>
          </a:xfrm>
          <a:prstGeom prst="rect">
            <a:avLst/>
          </a:prstGeom>
        </p:spPr>
        <p:txBody>
          <a:bodyPr vert="horz" lIns="91440" tIns="45720" rIns="91440" bIns="45720" rtlCol="0">
            <a:normAutofit/>
          </a:bodyPr>
          <a:lstStyle>
            <a:lvl1pPr marL="0" indent="0" algn="ctr" defTabSz="514350" rtl="0" eaLnBrk="1" latinLnBrk="0" hangingPunct="1">
              <a:lnSpc>
                <a:spcPct val="90000"/>
              </a:lnSpc>
              <a:spcBef>
                <a:spcPts val="563"/>
              </a:spcBef>
              <a:buFont typeface="Arial"/>
              <a:buNone/>
              <a:defRPr sz="1350" kern="1200">
                <a:solidFill>
                  <a:schemeClr val="tx1"/>
                </a:solidFill>
                <a:latin typeface="+mn-lt"/>
                <a:ea typeface="+mn-ea"/>
                <a:cs typeface="+mn-cs"/>
              </a:defRPr>
            </a:lvl1pPr>
            <a:lvl2pPr marL="257175" indent="0" algn="ctr" defTabSz="514350" rtl="0" eaLnBrk="1" latinLnBrk="0" hangingPunct="1">
              <a:lnSpc>
                <a:spcPct val="90000"/>
              </a:lnSpc>
              <a:spcBef>
                <a:spcPts val="281"/>
              </a:spcBef>
              <a:buFont typeface="Arial"/>
              <a:buNone/>
              <a:defRPr sz="1125" kern="1200">
                <a:solidFill>
                  <a:schemeClr val="tx1"/>
                </a:solidFill>
                <a:latin typeface="+mn-lt"/>
                <a:ea typeface="+mn-ea"/>
                <a:cs typeface="+mn-cs"/>
              </a:defRPr>
            </a:lvl2pPr>
            <a:lvl3pPr marL="514350" indent="0" algn="ctr" defTabSz="514350" rtl="0" eaLnBrk="1" latinLnBrk="0" hangingPunct="1">
              <a:lnSpc>
                <a:spcPct val="90000"/>
              </a:lnSpc>
              <a:spcBef>
                <a:spcPts val="281"/>
              </a:spcBef>
              <a:buFont typeface="Arial"/>
              <a:buNone/>
              <a:defRPr sz="1013" kern="1200">
                <a:solidFill>
                  <a:schemeClr val="tx1"/>
                </a:solidFill>
                <a:latin typeface="+mn-lt"/>
                <a:ea typeface="+mn-ea"/>
                <a:cs typeface="+mn-cs"/>
              </a:defRPr>
            </a:lvl3pPr>
            <a:lvl4pPr marL="771525"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4pPr>
            <a:lvl5pPr marL="1028700"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5pPr>
            <a:lvl6pPr marL="1285875"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6pPr>
            <a:lvl7pPr marL="1543050"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7pPr>
            <a:lvl8pPr marL="1800225"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8pPr>
            <a:lvl9pPr marL="2057400"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9pPr>
          </a:lstStyle>
          <a:p>
            <a:pPr algn="l"/>
            <a:r>
              <a:rPr lang="de-DE" sz="1200" dirty="0"/>
              <a:t>Neben dem Komplettservice zur </a:t>
            </a:r>
            <a:r>
              <a:rPr lang="de-DE" sz="1200" dirty="0" err="1"/>
              <a:t>webSeiten</a:t>
            </a:r>
            <a:r>
              <a:rPr lang="de-DE" sz="1200" dirty="0"/>
              <a:t> OPTIMIERUNG übernehmen wir auch verwaiste oder von versierten Amateuren gebaute Webseiten und bringen diese auf ein aktuelles professionelles Niveau. </a:t>
            </a:r>
          </a:p>
        </p:txBody>
      </p:sp>
      <p:pic>
        <p:nvPicPr>
          <p:cNvPr id="8" name="Grafik 7">
            <a:extLst>
              <a:ext uri="{FF2B5EF4-FFF2-40B4-BE49-F238E27FC236}">
                <a16:creationId xmlns:a16="http://schemas.microsoft.com/office/drawing/2014/main" id="{FEBF5D8A-D628-3641-B3E3-B18D698ABA1A}"/>
              </a:ext>
            </a:extLst>
          </p:cNvPr>
          <p:cNvPicPr>
            <a:picLocks noChangeAspect="1"/>
          </p:cNvPicPr>
          <p:nvPr/>
        </p:nvPicPr>
        <p:blipFill rotWithShape="1">
          <a:blip r:embed="rId6"/>
          <a:srcRect l="5934" t="21463" r="6020" b="8863"/>
          <a:stretch/>
        </p:blipFill>
        <p:spPr>
          <a:xfrm>
            <a:off x="2837793" y="3199799"/>
            <a:ext cx="2477024" cy="1753639"/>
          </a:xfrm>
          <a:prstGeom prst="rect">
            <a:avLst/>
          </a:prstGeom>
        </p:spPr>
      </p:pic>
      <p:sp>
        <p:nvSpPr>
          <p:cNvPr id="19" name="Textfeld 18">
            <a:extLst>
              <a:ext uri="{FF2B5EF4-FFF2-40B4-BE49-F238E27FC236}">
                <a16:creationId xmlns:a16="http://schemas.microsoft.com/office/drawing/2014/main" id="{1D790309-7E09-8D4D-94BB-FCE4BF87C602}"/>
              </a:ext>
            </a:extLst>
          </p:cNvPr>
          <p:cNvSpPr txBox="1"/>
          <p:nvPr/>
        </p:nvSpPr>
        <p:spPr>
          <a:xfrm>
            <a:off x="4963886" y="-170578"/>
            <a:ext cx="1870740" cy="1564975"/>
          </a:xfrm>
          <a:prstGeom prst="rect">
            <a:avLst/>
          </a:prstGeom>
          <a:noFill/>
        </p:spPr>
        <p:txBody>
          <a:bodyPr wrap="square" rtlCol="0">
            <a:spAutoFit/>
          </a:bodyPr>
          <a:lstStyle/>
          <a:p>
            <a:pPr algn="ctr"/>
            <a:r>
              <a:rPr lang="de-DE" sz="9600" dirty="0">
                <a:solidFill>
                  <a:schemeClr val="tx1">
                    <a:alpha val="29000"/>
                  </a:schemeClr>
                </a:solidFill>
              </a:rPr>
              <a:t>W</a:t>
            </a:r>
          </a:p>
        </p:txBody>
      </p:sp>
      <p:pic>
        <p:nvPicPr>
          <p:cNvPr id="9" name="Grafik 8">
            <a:extLst>
              <a:ext uri="{FF2B5EF4-FFF2-40B4-BE49-F238E27FC236}">
                <a16:creationId xmlns:a16="http://schemas.microsoft.com/office/drawing/2014/main" id="{287C2ABE-C9D5-E04C-9FA0-E2BC8711CB85}"/>
              </a:ext>
            </a:extLst>
          </p:cNvPr>
          <p:cNvPicPr>
            <a:picLocks noChangeAspect="1"/>
          </p:cNvPicPr>
          <p:nvPr/>
        </p:nvPicPr>
        <p:blipFill rotWithShape="1">
          <a:blip r:embed="rId7"/>
          <a:srcRect t="4097" b="22157"/>
          <a:stretch/>
        </p:blipFill>
        <p:spPr>
          <a:xfrm>
            <a:off x="2457450" y="3199799"/>
            <a:ext cx="3169817" cy="1753201"/>
          </a:xfrm>
          <a:prstGeom prst="rect">
            <a:avLst/>
          </a:prstGeom>
        </p:spPr>
      </p:pic>
      <p:sp>
        <p:nvSpPr>
          <p:cNvPr id="28" name="Untertitel 2">
            <a:extLst>
              <a:ext uri="{FF2B5EF4-FFF2-40B4-BE49-F238E27FC236}">
                <a16:creationId xmlns:a16="http://schemas.microsoft.com/office/drawing/2014/main" id="{181F9D7A-6CA1-3E4B-A144-3A31BEDD792B}"/>
              </a:ext>
            </a:extLst>
          </p:cNvPr>
          <p:cNvSpPr txBox="1">
            <a:spLocks/>
          </p:cNvSpPr>
          <p:nvPr/>
        </p:nvSpPr>
        <p:spPr>
          <a:xfrm>
            <a:off x="2544024" y="5956252"/>
            <a:ext cx="4028225" cy="747980"/>
          </a:xfrm>
          <a:prstGeom prst="rect">
            <a:avLst/>
          </a:prstGeom>
        </p:spPr>
        <p:txBody>
          <a:bodyPr vert="horz" wrap="square" lIns="91440" tIns="45720" rIns="91440" bIns="45720" rtlCol="0">
            <a:noAutofit/>
          </a:bodyPr>
          <a:lstStyle>
            <a:lvl1pPr marL="0" indent="0" algn="ctr" defTabSz="514350" rtl="0" eaLnBrk="1" latinLnBrk="0" hangingPunct="1">
              <a:lnSpc>
                <a:spcPct val="90000"/>
              </a:lnSpc>
              <a:spcBef>
                <a:spcPts val="563"/>
              </a:spcBef>
              <a:buFont typeface="Arial"/>
              <a:buNone/>
              <a:defRPr sz="1350" kern="1200">
                <a:solidFill>
                  <a:schemeClr val="tx1"/>
                </a:solidFill>
                <a:latin typeface="+mn-lt"/>
                <a:ea typeface="+mn-ea"/>
                <a:cs typeface="+mn-cs"/>
              </a:defRPr>
            </a:lvl1pPr>
            <a:lvl2pPr marL="257175" indent="0" algn="ctr" defTabSz="514350" rtl="0" eaLnBrk="1" latinLnBrk="0" hangingPunct="1">
              <a:lnSpc>
                <a:spcPct val="90000"/>
              </a:lnSpc>
              <a:spcBef>
                <a:spcPts val="281"/>
              </a:spcBef>
              <a:buFont typeface="Arial"/>
              <a:buNone/>
              <a:defRPr sz="1125" kern="1200">
                <a:solidFill>
                  <a:schemeClr val="tx1"/>
                </a:solidFill>
                <a:latin typeface="+mn-lt"/>
                <a:ea typeface="+mn-ea"/>
                <a:cs typeface="+mn-cs"/>
              </a:defRPr>
            </a:lvl2pPr>
            <a:lvl3pPr marL="514350" indent="0" algn="ctr" defTabSz="514350" rtl="0" eaLnBrk="1" latinLnBrk="0" hangingPunct="1">
              <a:lnSpc>
                <a:spcPct val="90000"/>
              </a:lnSpc>
              <a:spcBef>
                <a:spcPts val="281"/>
              </a:spcBef>
              <a:buFont typeface="Arial"/>
              <a:buNone/>
              <a:defRPr sz="1013" kern="1200">
                <a:solidFill>
                  <a:schemeClr val="tx1"/>
                </a:solidFill>
                <a:latin typeface="+mn-lt"/>
                <a:ea typeface="+mn-ea"/>
                <a:cs typeface="+mn-cs"/>
              </a:defRPr>
            </a:lvl3pPr>
            <a:lvl4pPr marL="771525"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4pPr>
            <a:lvl5pPr marL="1028700"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5pPr>
            <a:lvl6pPr marL="1285875"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6pPr>
            <a:lvl7pPr marL="1543050"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7pPr>
            <a:lvl8pPr marL="1800225"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8pPr>
            <a:lvl9pPr marL="2057400"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9pPr>
          </a:lstStyle>
          <a:p>
            <a:pPr algn="l">
              <a:lnSpc>
                <a:spcPct val="150000"/>
              </a:lnSpc>
              <a:spcBef>
                <a:spcPts val="600"/>
              </a:spcBef>
            </a:pPr>
            <a:r>
              <a:rPr lang="de-DE" sz="1400" dirty="0"/>
              <a:t>Lassen Sie sich inspirieren! Holen Sie sich hier oder auf </a:t>
            </a:r>
            <a:r>
              <a:rPr lang="de-DE" sz="1400" dirty="0">
                <a:hlinkClick r:id="rId2"/>
              </a:rPr>
              <a:t>rheinmainweb</a:t>
            </a:r>
            <a:r>
              <a:rPr lang="de-DE" sz="1400" dirty="0"/>
              <a:t> eine Webanalyse, kostenfrei:</a:t>
            </a:r>
          </a:p>
        </p:txBody>
      </p:sp>
      <p:grpSp>
        <p:nvGrpSpPr>
          <p:cNvPr id="54" name="Gruppierung 53"/>
          <p:cNvGrpSpPr/>
          <p:nvPr/>
        </p:nvGrpSpPr>
        <p:grpSpPr>
          <a:xfrm>
            <a:off x="357963" y="5646416"/>
            <a:ext cx="2023929" cy="2730581"/>
            <a:chOff x="1266597" y="5635726"/>
            <a:chExt cx="1661370" cy="2302078"/>
          </a:xfrm>
        </p:grpSpPr>
        <p:pic>
          <p:nvPicPr>
            <p:cNvPr id="11" name="Bild 10"/>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266597" y="5635726"/>
              <a:ext cx="1661370" cy="2302078"/>
            </a:xfrm>
            <a:prstGeom prst="rect">
              <a:avLst/>
            </a:prstGeom>
          </p:spPr>
        </p:pic>
        <p:pic>
          <p:nvPicPr>
            <p:cNvPr id="44" name="Bild 4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420537" y="5883926"/>
              <a:ext cx="1390003" cy="1853337"/>
            </a:xfrm>
            <a:prstGeom prst="rect">
              <a:avLst/>
            </a:prstGeom>
          </p:spPr>
        </p:pic>
      </p:grpSp>
      <p:pic>
        <p:nvPicPr>
          <p:cNvPr id="5" name="Grafik 4" descr="Ein Bild, das Text enthält.&#10;&#10;Automatisch generierte Beschreibung">
            <a:extLst>
              <a:ext uri="{FF2B5EF4-FFF2-40B4-BE49-F238E27FC236}">
                <a16:creationId xmlns:a16="http://schemas.microsoft.com/office/drawing/2014/main" id="{F50D3B55-6799-DD42-A300-CDA9F10826D0}"/>
              </a:ext>
            </a:extLst>
          </p:cNvPr>
          <p:cNvPicPr>
            <a:picLocks noChangeAspect="1"/>
          </p:cNvPicPr>
          <p:nvPr/>
        </p:nvPicPr>
        <p:blipFill rotWithShape="1">
          <a:blip r:embed="rId10"/>
          <a:srcRect t="4418"/>
          <a:stretch/>
        </p:blipFill>
        <p:spPr>
          <a:xfrm>
            <a:off x="545496" y="5940814"/>
            <a:ext cx="1686717" cy="2198312"/>
          </a:xfrm>
          <a:prstGeom prst="rect">
            <a:avLst/>
          </a:prstGeom>
          <a:ln w="3175">
            <a:solidFill>
              <a:schemeClr val="bg1">
                <a:lumMod val="85000"/>
              </a:schemeClr>
            </a:solidFill>
          </a:ln>
        </p:spPr>
      </p:pic>
      <p:sp>
        <p:nvSpPr>
          <p:cNvPr id="30" name="Textfeld 29">
            <a:extLst>
              <a:ext uri="{FF2B5EF4-FFF2-40B4-BE49-F238E27FC236}">
                <a16:creationId xmlns:a16="http://schemas.microsoft.com/office/drawing/2014/main" id="{4349E37D-B24F-3447-8DD4-FBC80A1E5DF5}"/>
              </a:ext>
            </a:extLst>
          </p:cNvPr>
          <p:cNvSpPr txBox="1"/>
          <p:nvPr/>
        </p:nvSpPr>
        <p:spPr>
          <a:xfrm>
            <a:off x="274571" y="8649424"/>
            <a:ext cx="2099487" cy="954107"/>
          </a:xfrm>
          <a:prstGeom prst="rect">
            <a:avLst/>
          </a:prstGeom>
          <a:noFill/>
        </p:spPr>
        <p:txBody>
          <a:bodyPr wrap="square">
            <a:spAutoFit/>
          </a:bodyPr>
          <a:lstStyle/>
          <a:p>
            <a:r>
              <a:rPr lang="de-DE" sz="1400" b="1" dirty="0">
                <a:latin typeface="+mj-lt"/>
              </a:rPr>
              <a:t>Beratung:</a:t>
            </a:r>
            <a:br>
              <a:rPr lang="de-DE" sz="1400" dirty="0">
                <a:latin typeface="+mj-lt"/>
              </a:rPr>
            </a:br>
            <a:r>
              <a:rPr lang="de-DE" sz="1400" dirty="0">
                <a:latin typeface="+mj-lt"/>
              </a:rPr>
              <a:t>Alexander Hartmann</a:t>
            </a:r>
            <a:br>
              <a:rPr lang="de-DE" sz="1400" dirty="0">
                <a:latin typeface="+mj-lt"/>
              </a:rPr>
            </a:br>
            <a:r>
              <a:rPr lang="de-DE" sz="1400" dirty="0">
                <a:latin typeface="+mj-lt"/>
              </a:rPr>
              <a:t> T +49 1520 43 11 568 </a:t>
            </a:r>
            <a:r>
              <a:rPr lang="de-DE" sz="1400" dirty="0">
                <a:latin typeface="+mj-lt"/>
                <a:hlinkClick r:id="rId11"/>
              </a:rPr>
              <a:t>aha@weinstadtjournal.de</a:t>
            </a:r>
            <a:r>
              <a:rPr lang="de-DE" sz="1400" dirty="0">
                <a:latin typeface="+mj-lt"/>
              </a:rPr>
              <a:t>    </a:t>
            </a:r>
          </a:p>
        </p:txBody>
      </p:sp>
    </p:spTree>
    <p:extLst>
      <p:ext uri="{BB962C8B-B14F-4D97-AF65-F5344CB8AC3E}">
        <p14:creationId xmlns:p14="http://schemas.microsoft.com/office/powerpoint/2010/main" val="2925529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Untertitel 2"/>
          <p:cNvSpPr txBox="1">
            <a:spLocks/>
          </p:cNvSpPr>
          <p:nvPr/>
        </p:nvSpPr>
        <p:spPr>
          <a:xfrm>
            <a:off x="354605" y="1422844"/>
            <a:ext cx="2212555" cy="575943"/>
          </a:xfrm>
          <a:prstGeom prst="rect">
            <a:avLst/>
          </a:prstGeom>
        </p:spPr>
        <p:txBody>
          <a:bodyPr vert="horz" lIns="91440" tIns="45720" rIns="91440" bIns="45720" rtlCol="0">
            <a:normAutofit/>
          </a:bodyPr>
          <a:lstStyle>
            <a:lvl1pPr marL="128588" indent="-128588" algn="l" defTabSz="514350" rtl="0" eaLnBrk="1" latinLnBrk="0" hangingPunct="1">
              <a:lnSpc>
                <a:spcPct val="90000"/>
              </a:lnSpc>
              <a:spcBef>
                <a:spcPts val="563"/>
              </a:spcBef>
              <a:buFont typeface="Arial"/>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9pPr>
          </a:lstStyle>
          <a:p>
            <a:pPr marL="0" indent="0">
              <a:lnSpc>
                <a:spcPct val="150000"/>
              </a:lnSpc>
              <a:spcBef>
                <a:spcPts val="600"/>
              </a:spcBef>
              <a:buNone/>
            </a:pPr>
            <a:r>
              <a:rPr lang="de-DE" sz="1600" b="1" dirty="0"/>
              <a:t>Übersicht</a:t>
            </a:r>
          </a:p>
        </p:txBody>
      </p:sp>
      <p:sp>
        <p:nvSpPr>
          <p:cNvPr id="39" name="Textfeld 38"/>
          <p:cNvSpPr txBox="1"/>
          <p:nvPr/>
        </p:nvSpPr>
        <p:spPr>
          <a:xfrm>
            <a:off x="260350" y="8890337"/>
            <a:ext cx="6337300" cy="1015663"/>
          </a:xfrm>
          <a:prstGeom prst="rect">
            <a:avLst/>
          </a:prstGeom>
          <a:noFill/>
        </p:spPr>
        <p:txBody>
          <a:bodyPr wrap="square" numCol="4" spcCol="0" rtlCol="0">
            <a:noAutofit/>
          </a:bodyPr>
          <a:lstStyle/>
          <a:p>
            <a:pPr>
              <a:lnSpc>
                <a:spcPts val="1260"/>
              </a:lnSpc>
            </a:pPr>
            <a:r>
              <a:rPr lang="de-DE" sz="900" b="1" dirty="0">
                <a:latin typeface="+mj-lt"/>
              </a:rPr>
              <a:t>Beratung:</a:t>
            </a:r>
            <a:br>
              <a:rPr lang="de-DE" sz="900" dirty="0">
                <a:latin typeface="+mj-lt"/>
              </a:rPr>
            </a:br>
            <a:r>
              <a:rPr lang="de-DE" sz="900" dirty="0">
                <a:latin typeface="+mj-lt"/>
              </a:rPr>
              <a:t>Alexander Hartmann</a:t>
            </a:r>
            <a:br>
              <a:rPr lang="de-DE" sz="900" dirty="0">
                <a:latin typeface="+mj-lt"/>
              </a:rPr>
            </a:br>
            <a:r>
              <a:rPr lang="de-DE" sz="900" dirty="0">
                <a:latin typeface="+mj-lt"/>
              </a:rPr>
              <a:t> T +49 1520 43 11 568 </a:t>
            </a:r>
            <a:r>
              <a:rPr lang="de-DE" sz="900" dirty="0">
                <a:latin typeface="+mj-lt"/>
                <a:hlinkClick r:id="rId2"/>
              </a:rPr>
              <a:t>aha@weinstadtjournal.de</a:t>
            </a:r>
            <a:r>
              <a:rPr lang="de-DE" sz="900" dirty="0">
                <a:latin typeface="+mj-lt"/>
              </a:rPr>
              <a:t>    </a:t>
            </a:r>
          </a:p>
          <a:p>
            <a:pPr>
              <a:lnSpc>
                <a:spcPts val="1260"/>
              </a:lnSpc>
            </a:pPr>
            <a:endParaRPr lang="de-DE" sz="900" dirty="0">
              <a:latin typeface="+mj-lt"/>
            </a:endParaRPr>
          </a:p>
          <a:p>
            <a:pPr>
              <a:lnSpc>
                <a:spcPts val="1260"/>
              </a:lnSpc>
            </a:pPr>
            <a:endParaRPr lang="de-DE" sz="900" dirty="0">
              <a:latin typeface="+mj-lt"/>
            </a:endParaRPr>
          </a:p>
          <a:p>
            <a:pPr>
              <a:lnSpc>
                <a:spcPts val="1260"/>
              </a:lnSpc>
            </a:pPr>
            <a:r>
              <a:rPr lang="de-DE" sz="900" b="1" dirty="0">
                <a:latin typeface="+mj-lt"/>
              </a:rPr>
              <a:t>Gesellschaft</a:t>
            </a:r>
            <a:r>
              <a:rPr lang="de-DE" sz="900" dirty="0">
                <a:latin typeface="+mj-lt"/>
              </a:rPr>
              <a:t>:</a:t>
            </a:r>
            <a:br>
              <a:rPr lang="de-DE" sz="900" dirty="0">
                <a:latin typeface="+mj-lt"/>
              </a:rPr>
            </a:br>
            <a:r>
              <a:rPr lang="de-DE" sz="900" dirty="0">
                <a:latin typeface="+mj-lt"/>
              </a:rPr>
              <a:t>Weinstadtjournal </a:t>
            </a:r>
            <a:br>
              <a:rPr lang="de-DE" sz="900" dirty="0">
                <a:latin typeface="+mj-lt"/>
              </a:rPr>
            </a:br>
            <a:r>
              <a:rPr lang="de-DE" sz="900" dirty="0">
                <a:latin typeface="+mj-lt"/>
              </a:rPr>
              <a:t>Verlagsgesellschaft UG (haftungsbeschränkt) </a:t>
            </a:r>
            <a:br>
              <a:rPr lang="de-DE" sz="900" dirty="0">
                <a:latin typeface="+mj-lt"/>
              </a:rPr>
            </a:br>
            <a:r>
              <a:rPr lang="de-DE" sz="900" dirty="0">
                <a:latin typeface="+mj-lt"/>
              </a:rPr>
              <a:t>www.weinstadtjournal.de</a:t>
            </a:r>
            <a:endParaRPr lang="de-DE" sz="1600" dirty="0">
              <a:latin typeface="+mj-lt"/>
            </a:endParaRPr>
          </a:p>
          <a:p>
            <a:pPr>
              <a:lnSpc>
                <a:spcPts val="1260"/>
              </a:lnSpc>
            </a:pPr>
            <a:endParaRPr lang="de-DE" sz="900" dirty="0">
              <a:latin typeface="+mj-lt"/>
            </a:endParaRPr>
          </a:p>
          <a:p>
            <a:pPr>
              <a:lnSpc>
                <a:spcPts val="1260"/>
              </a:lnSpc>
            </a:pPr>
            <a:r>
              <a:rPr lang="de-DE" sz="900" b="1" dirty="0">
                <a:latin typeface="+mj-lt"/>
              </a:rPr>
              <a:t>Geschäftsführer</a:t>
            </a:r>
            <a:r>
              <a:rPr lang="de-DE" sz="900" dirty="0">
                <a:latin typeface="+mj-lt"/>
              </a:rPr>
              <a:t>: </a:t>
            </a:r>
            <a:br>
              <a:rPr lang="de-DE" sz="900" dirty="0">
                <a:latin typeface="+mj-lt"/>
              </a:rPr>
            </a:br>
            <a:r>
              <a:rPr lang="de-DE" sz="900" dirty="0">
                <a:latin typeface="+mj-lt"/>
              </a:rPr>
              <a:t>Alfred Pott</a:t>
            </a:r>
          </a:p>
          <a:p>
            <a:pPr>
              <a:lnSpc>
                <a:spcPts val="1260"/>
              </a:lnSpc>
            </a:pPr>
            <a:r>
              <a:rPr lang="de-DE" sz="900" dirty="0">
                <a:latin typeface="+mj-lt"/>
              </a:rPr>
              <a:t>Amtsgericht Wiesbaden </a:t>
            </a:r>
            <a:br>
              <a:rPr lang="de-DE" sz="900" dirty="0">
                <a:latin typeface="+mj-lt"/>
                <a:sym typeface="Symbol" charset="2"/>
              </a:rPr>
            </a:br>
            <a:r>
              <a:rPr lang="de-DE" sz="900" dirty="0">
                <a:latin typeface="+mj-lt"/>
              </a:rPr>
              <a:t>HRB 29264 </a:t>
            </a:r>
            <a:br>
              <a:rPr lang="de-DE" sz="900" dirty="0">
                <a:latin typeface="+mj-lt"/>
                <a:sym typeface="Symbol" charset="2"/>
              </a:rPr>
            </a:br>
            <a:r>
              <a:rPr lang="de-DE" sz="900" dirty="0" err="1">
                <a:latin typeface="+mj-lt"/>
              </a:rPr>
              <a:t>Ust-IdNr</a:t>
            </a:r>
            <a:r>
              <a:rPr lang="de-DE" sz="900" dirty="0">
                <a:latin typeface="+mj-lt"/>
              </a:rPr>
              <a:t>. DE 815654511</a:t>
            </a:r>
          </a:p>
          <a:p>
            <a:pPr>
              <a:lnSpc>
                <a:spcPts val="1260"/>
              </a:lnSpc>
            </a:pPr>
            <a:endParaRPr lang="de-DE" sz="900" dirty="0">
              <a:latin typeface="+mj-lt"/>
            </a:endParaRPr>
          </a:p>
          <a:p>
            <a:pPr>
              <a:lnSpc>
                <a:spcPts val="1260"/>
              </a:lnSpc>
            </a:pPr>
            <a:r>
              <a:rPr lang="de-DE" sz="900" b="1" dirty="0">
                <a:latin typeface="+mj-lt"/>
              </a:rPr>
              <a:t>Postanschrift</a:t>
            </a:r>
            <a:r>
              <a:rPr lang="de-DE" sz="900" dirty="0">
                <a:latin typeface="+mj-lt"/>
              </a:rPr>
              <a:t>:</a:t>
            </a:r>
            <a:br>
              <a:rPr lang="de-DE" sz="900" dirty="0">
                <a:latin typeface="+mj-lt"/>
              </a:rPr>
            </a:br>
            <a:r>
              <a:rPr lang="de-DE" sz="900" dirty="0">
                <a:latin typeface="+mj-lt"/>
              </a:rPr>
              <a:t>Mainzer Straße 35 </a:t>
            </a:r>
            <a:br>
              <a:rPr lang="de-DE" sz="900" dirty="0">
                <a:latin typeface="+mj-lt"/>
              </a:rPr>
            </a:br>
            <a:r>
              <a:rPr lang="de-DE" sz="900" dirty="0">
                <a:latin typeface="+mj-lt"/>
              </a:rPr>
              <a:t>65239 Hochheim am Main </a:t>
            </a:r>
            <a:r>
              <a:rPr lang="de-DE" sz="900" u="sng" dirty="0">
                <a:latin typeface="+mj-lt"/>
                <a:hlinkClick r:id="rId3"/>
              </a:rPr>
              <a:t>info@weinstadtjournal.de</a:t>
            </a:r>
            <a:endParaRPr lang="de-DE" sz="900" dirty="0">
              <a:latin typeface="+mj-lt"/>
            </a:endParaRPr>
          </a:p>
        </p:txBody>
      </p:sp>
      <p:sp>
        <p:nvSpPr>
          <p:cNvPr id="32" name="Untertitel 2">
            <a:extLst>
              <a:ext uri="{FF2B5EF4-FFF2-40B4-BE49-F238E27FC236}">
                <a16:creationId xmlns:a16="http://schemas.microsoft.com/office/drawing/2014/main" id="{2EBC6897-4D56-F74B-95D0-46580C8E3F77}"/>
              </a:ext>
            </a:extLst>
          </p:cNvPr>
          <p:cNvSpPr txBox="1">
            <a:spLocks/>
          </p:cNvSpPr>
          <p:nvPr/>
        </p:nvSpPr>
        <p:spPr>
          <a:xfrm>
            <a:off x="361225" y="1900610"/>
            <a:ext cx="2704525" cy="6582545"/>
          </a:xfrm>
          <a:prstGeom prst="rect">
            <a:avLst/>
          </a:prstGeom>
        </p:spPr>
        <p:txBody>
          <a:bodyPr vert="horz" lIns="91440" tIns="45720" rIns="91440" bIns="45720" rtlCol="0">
            <a:normAutofit/>
          </a:bodyPr>
          <a:lstStyle>
            <a:lvl1pPr marL="128588" indent="-128588" algn="l" defTabSz="514350" rtl="0" eaLnBrk="1" latinLnBrk="0" hangingPunct="1">
              <a:lnSpc>
                <a:spcPct val="90000"/>
              </a:lnSpc>
              <a:spcBef>
                <a:spcPts val="563"/>
              </a:spcBef>
              <a:buFont typeface="Arial"/>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9pPr>
          </a:lstStyle>
          <a:p>
            <a:pPr marL="0" indent="0">
              <a:lnSpc>
                <a:spcPct val="100000"/>
              </a:lnSpc>
              <a:spcBef>
                <a:spcPts val="600"/>
              </a:spcBef>
              <a:buNone/>
            </a:pPr>
            <a:r>
              <a:rPr lang="de-DE" sz="1400" dirty="0"/>
              <a:t>Das Weinstadtjournal (WSJ) bietet für kleinere Unternehmen, Vereine und Organisationen starke Online Marketing Kampagnen für kleines Geld, die immer auf Ihre Werbeaktion oder Ihre Zielgruppen abgestimmt sind..  </a:t>
            </a:r>
          </a:p>
          <a:p>
            <a:pPr marL="0" indent="0">
              <a:lnSpc>
                <a:spcPct val="100000"/>
              </a:lnSpc>
              <a:spcBef>
                <a:spcPts val="600"/>
              </a:spcBef>
              <a:buNone/>
              <a:tabLst>
                <a:tab pos="976313" algn="l"/>
              </a:tabLst>
            </a:pPr>
            <a:br>
              <a:rPr lang="de-DE" sz="1400" b="1" dirty="0"/>
            </a:br>
            <a:r>
              <a:rPr lang="de-DE" sz="1400" b="1" dirty="0"/>
              <a:t>ANZEIGEN-BANNER-VIDEO-KAMPAGNE </a:t>
            </a:r>
            <a:br>
              <a:rPr lang="de-DE" sz="1400" dirty="0"/>
            </a:br>
            <a:r>
              <a:rPr lang="de-DE" sz="1400" dirty="0"/>
              <a:t>1. </a:t>
            </a:r>
            <a:r>
              <a:rPr lang="de-DE" sz="1400" b="1" dirty="0" err="1"/>
              <a:t>ebay</a:t>
            </a:r>
            <a:r>
              <a:rPr lang="de-DE" sz="1400" dirty="0"/>
              <a:t> 	</a:t>
            </a:r>
            <a:br>
              <a:rPr lang="de-DE" sz="1400" dirty="0"/>
            </a:br>
            <a:r>
              <a:rPr lang="de-DE" sz="1400" dirty="0"/>
              <a:t>2. </a:t>
            </a:r>
            <a:r>
              <a:rPr lang="de-DE" sz="1400" b="1" dirty="0"/>
              <a:t>Google</a:t>
            </a:r>
            <a:r>
              <a:rPr lang="de-DE" sz="1400" dirty="0"/>
              <a:t>  	</a:t>
            </a:r>
            <a:br>
              <a:rPr lang="de-DE" sz="1400" dirty="0"/>
            </a:br>
            <a:r>
              <a:rPr lang="de-DE" sz="1400" dirty="0"/>
              <a:t>3. </a:t>
            </a:r>
            <a:r>
              <a:rPr lang="de-DE" sz="1400" b="1" dirty="0" err="1"/>
              <a:t>Xing</a:t>
            </a:r>
            <a:r>
              <a:rPr lang="de-DE" sz="1400" dirty="0"/>
              <a:t> 	</a:t>
            </a:r>
            <a:br>
              <a:rPr lang="de-DE" sz="1400" dirty="0"/>
            </a:br>
            <a:r>
              <a:rPr lang="de-DE" sz="1400" dirty="0"/>
              <a:t>4. </a:t>
            </a:r>
            <a:r>
              <a:rPr lang="de-DE" sz="1400" b="1" dirty="0"/>
              <a:t>LinkedIn</a:t>
            </a:r>
            <a:br>
              <a:rPr lang="de-DE" sz="1400" b="1" dirty="0"/>
            </a:br>
            <a:r>
              <a:rPr lang="de-DE" sz="1400" dirty="0"/>
              <a:t>5</a:t>
            </a:r>
            <a:r>
              <a:rPr lang="de-DE" sz="1400" b="1" dirty="0"/>
              <a:t>. </a:t>
            </a:r>
            <a:r>
              <a:rPr lang="de-DE" sz="1400" b="1" dirty="0" err="1"/>
              <a:t>facebook</a:t>
            </a:r>
            <a:br>
              <a:rPr lang="de-DE" sz="1400" b="1" dirty="0"/>
            </a:br>
            <a:r>
              <a:rPr lang="de-DE" sz="1400" dirty="0"/>
              <a:t>6</a:t>
            </a:r>
            <a:r>
              <a:rPr lang="de-DE" sz="1400" b="1" dirty="0"/>
              <a:t>. Instagram</a:t>
            </a:r>
            <a:br>
              <a:rPr lang="de-DE" sz="1400" b="1" dirty="0"/>
            </a:br>
            <a:r>
              <a:rPr lang="de-DE" sz="1400" dirty="0"/>
              <a:t>7. </a:t>
            </a:r>
            <a:r>
              <a:rPr lang="de-DE" sz="1400" b="1" dirty="0"/>
              <a:t>X</a:t>
            </a:r>
            <a:br>
              <a:rPr lang="de-DE" sz="1400" b="1" dirty="0"/>
            </a:br>
            <a:r>
              <a:rPr lang="de-DE" sz="1400" dirty="0"/>
              <a:t>8. </a:t>
            </a:r>
            <a:r>
              <a:rPr lang="de-DE" sz="1400" b="1" dirty="0" err="1"/>
              <a:t>Landing</a:t>
            </a:r>
            <a:r>
              <a:rPr lang="de-DE" sz="1400" b="1" dirty="0"/>
              <a:t> Page</a:t>
            </a:r>
          </a:p>
          <a:p>
            <a:pPr marL="0" indent="0">
              <a:lnSpc>
                <a:spcPct val="100000"/>
              </a:lnSpc>
              <a:spcBef>
                <a:spcPts val="600"/>
              </a:spcBef>
              <a:buNone/>
              <a:tabLst>
                <a:tab pos="976313" algn="l"/>
              </a:tabLst>
            </a:pPr>
            <a:br>
              <a:rPr lang="de-DE" sz="1400" dirty="0"/>
            </a:br>
            <a:r>
              <a:rPr lang="de-DE" sz="1400" dirty="0"/>
              <a:t>Wir planen und gestalten Ihre </a:t>
            </a:r>
            <a:br>
              <a:rPr lang="de-DE" sz="1400" dirty="0"/>
            </a:br>
            <a:r>
              <a:rPr lang="de-DE" sz="1400" dirty="0"/>
              <a:t>Online-Marketing Kampagne und</a:t>
            </a:r>
            <a:br>
              <a:rPr lang="de-DE" sz="1400" dirty="0"/>
            </a:br>
            <a:r>
              <a:rPr lang="de-DE" sz="1400" dirty="0"/>
              <a:t>bauen die passende ‚</a:t>
            </a:r>
            <a:r>
              <a:rPr lang="de-DE" sz="1400" dirty="0" err="1"/>
              <a:t>Landing</a:t>
            </a:r>
            <a:r>
              <a:rPr lang="de-DE" sz="1400" dirty="0"/>
              <a:t> Page‘ für Ihre Kampagne.</a:t>
            </a:r>
          </a:p>
          <a:p>
            <a:pPr marL="0" indent="0">
              <a:lnSpc>
                <a:spcPct val="100000"/>
              </a:lnSpc>
              <a:spcBef>
                <a:spcPts val="600"/>
              </a:spcBef>
              <a:buNone/>
              <a:tabLst>
                <a:tab pos="976313" algn="l"/>
              </a:tabLst>
            </a:pPr>
            <a:endParaRPr lang="de-DE" sz="1400" dirty="0"/>
          </a:p>
          <a:p>
            <a:pPr marL="0" indent="0">
              <a:lnSpc>
                <a:spcPct val="100000"/>
              </a:lnSpc>
              <a:spcBef>
                <a:spcPts val="600"/>
              </a:spcBef>
              <a:buNone/>
              <a:tabLst>
                <a:tab pos="976313" algn="l"/>
              </a:tabLst>
            </a:pPr>
            <a:r>
              <a:rPr lang="de-DE" sz="1400" dirty="0"/>
              <a:t>Lassen Sie sich beraten.</a:t>
            </a:r>
          </a:p>
        </p:txBody>
      </p:sp>
      <p:grpSp>
        <p:nvGrpSpPr>
          <p:cNvPr id="3" name="Gruppieren 2">
            <a:extLst>
              <a:ext uri="{FF2B5EF4-FFF2-40B4-BE49-F238E27FC236}">
                <a16:creationId xmlns:a16="http://schemas.microsoft.com/office/drawing/2014/main" id="{18E7AB86-5B8F-B74F-9026-19ADFF973CCF}"/>
              </a:ext>
            </a:extLst>
          </p:cNvPr>
          <p:cNvGrpSpPr/>
          <p:nvPr/>
        </p:nvGrpSpPr>
        <p:grpSpPr>
          <a:xfrm>
            <a:off x="0" y="-164170"/>
            <a:ext cx="6858000" cy="1579942"/>
            <a:chOff x="0" y="-164170"/>
            <a:chExt cx="6858000" cy="1579942"/>
          </a:xfrm>
        </p:grpSpPr>
        <p:grpSp>
          <p:nvGrpSpPr>
            <p:cNvPr id="26" name="Gruppierung 25"/>
            <p:cNvGrpSpPr/>
            <p:nvPr/>
          </p:nvGrpSpPr>
          <p:grpSpPr>
            <a:xfrm>
              <a:off x="0" y="0"/>
              <a:ext cx="6858000" cy="1415772"/>
              <a:chOff x="0" y="0"/>
              <a:chExt cx="6858000" cy="1415772"/>
            </a:xfrm>
          </p:grpSpPr>
          <p:sp>
            <p:nvSpPr>
              <p:cNvPr id="27" name="Rechteck 26"/>
              <p:cNvSpPr/>
              <p:nvPr/>
            </p:nvSpPr>
            <p:spPr>
              <a:xfrm>
                <a:off x="0" y="0"/>
                <a:ext cx="3429000" cy="1172817"/>
              </a:xfrm>
              <a:prstGeom prst="rect">
                <a:avLst/>
              </a:prstGeom>
              <a:solidFill>
                <a:srgbClr val="139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600" dirty="0"/>
                  <a:t>WEINSTADT JOURNAL</a:t>
                </a:r>
                <a:br>
                  <a:rPr lang="de-DE" sz="2600" dirty="0"/>
                </a:br>
                <a:r>
                  <a:rPr lang="de-DE" sz="2000" dirty="0"/>
                  <a:t>Online Marketing</a:t>
                </a:r>
                <a:endParaRPr lang="de-DE" sz="2600" dirty="0"/>
              </a:p>
            </p:txBody>
          </p:sp>
          <p:sp>
            <p:nvSpPr>
              <p:cNvPr id="28" name="Textfeld 27"/>
              <p:cNvSpPr txBox="1"/>
              <p:nvPr/>
            </p:nvSpPr>
            <p:spPr>
              <a:xfrm>
                <a:off x="3637722" y="0"/>
                <a:ext cx="3220278" cy="1415772"/>
              </a:xfrm>
              <a:prstGeom prst="rect">
                <a:avLst/>
              </a:prstGeom>
              <a:noFill/>
            </p:spPr>
            <p:txBody>
              <a:bodyPr wrap="square" rtlCol="0">
                <a:spAutoFit/>
              </a:bodyPr>
              <a:lstStyle/>
              <a:p>
                <a:endParaRPr lang="de-DE" sz="1600" dirty="0"/>
              </a:p>
              <a:p>
                <a:r>
                  <a:rPr lang="de-DE" sz="2000" dirty="0">
                    <a:solidFill>
                      <a:schemeClr val="bg1">
                        <a:lumMod val="50000"/>
                      </a:schemeClr>
                    </a:solidFill>
                  </a:rPr>
                  <a:t>Online Marketing</a:t>
                </a:r>
              </a:p>
              <a:p>
                <a:r>
                  <a:rPr lang="de-DE" sz="1200" dirty="0"/>
                  <a:t>zielgenau und messbar</a:t>
                </a:r>
                <a:br>
                  <a:rPr lang="de-DE" sz="1200" dirty="0"/>
                </a:br>
                <a:r>
                  <a:rPr lang="de-DE" sz="1200" dirty="0"/>
                  <a:t>Januar </a:t>
                </a:r>
                <a:r>
                  <a:rPr lang="de-DE" sz="1200" dirty="0">
                    <a:latin typeface="+mj-lt"/>
                  </a:rPr>
                  <a:t>2026</a:t>
                </a:r>
              </a:p>
              <a:p>
                <a:br>
                  <a:rPr lang="de-DE" sz="1400" dirty="0"/>
                </a:br>
                <a:r>
                  <a:rPr lang="de-DE" sz="1200" dirty="0"/>
                  <a:t>...........................................................................</a:t>
                </a:r>
              </a:p>
            </p:txBody>
          </p:sp>
        </p:grpSp>
        <p:sp>
          <p:nvSpPr>
            <p:cNvPr id="37" name="Textfeld 36">
              <a:extLst>
                <a:ext uri="{FF2B5EF4-FFF2-40B4-BE49-F238E27FC236}">
                  <a16:creationId xmlns:a16="http://schemas.microsoft.com/office/drawing/2014/main" id="{7F07B98A-9C16-054B-A289-C0DF0186A148}"/>
                </a:ext>
              </a:extLst>
            </p:cNvPr>
            <p:cNvSpPr txBox="1"/>
            <p:nvPr/>
          </p:nvSpPr>
          <p:spPr>
            <a:xfrm>
              <a:off x="5335616" y="-164170"/>
              <a:ext cx="1511082" cy="1569660"/>
            </a:xfrm>
            <a:prstGeom prst="rect">
              <a:avLst/>
            </a:prstGeom>
            <a:noFill/>
          </p:spPr>
          <p:txBody>
            <a:bodyPr wrap="square" rtlCol="0">
              <a:spAutoFit/>
            </a:bodyPr>
            <a:lstStyle/>
            <a:p>
              <a:pPr algn="ctr"/>
              <a:r>
                <a:rPr lang="de-DE" sz="9600" dirty="0">
                  <a:solidFill>
                    <a:schemeClr val="tx1">
                      <a:alpha val="29000"/>
                    </a:schemeClr>
                  </a:solidFill>
                </a:rPr>
                <a:t>O</a:t>
              </a:r>
            </a:p>
          </p:txBody>
        </p:sp>
      </p:grpSp>
      <p:pic>
        <p:nvPicPr>
          <p:cNvPr id="20" name="Grafik 19">
            <a:extLst>
              <a:ext uri="{FF2B5EF4-FFF2-40B4-BE49-F238E27FC236}">
                <a16:creationId xmlns:a16="http://schemas.microsoft.com/office/drawing/2014/main" id="{596D14A7-2EBD-BB48-A198-A6E81674BEEF}"/>
              </a:ext>
            </a:extLst>
          </p:cNvPr>
          <p:cNvPicPr>
            <a:picLocks noChangeAspect="1"/>
          </p:cNvPicPr>
          <p:nvPr/>
        </p:nvPicPr>
        <p:blipFill>
          <a:blip r:embed="rId4"/>
          <a:stretch>
            <a:fillRect/>
          </a:stretch>
        </p:blipFill>
        <p:spPr>
          <a:xfrm>
            <a:off x="3318678" y="1330325"/>
            <a:ext cx="3528020" cy="1907130"/>
          </a:xfrm>
          <a:prstGeom prst="rect">
            <a:avLst/>
          </a:prstGeom>
        </p:spPr>
      </p:pic>
      <p:pic>
        <p:nvPicPr>
          <p:cNvPr id="31" name="Grafik 30">
            <a:extLst>
              <a:ext uri="{FF2B5EF4-FFF2-40B4-BE49-F238E27FC236}">
                <a16:creationId xmlns:a16="http://schemas.microsoft.com/office/drawing/2014/main" id="{1F5F0A95-0921-BA42-A364-39BC5AE9CA9C}"/>
              </a:ext>
            </a:extLst>
          </p:cNvPr>
          <p:cNvPicPr>
            <a:picLocks noChangeAspect="1"/>
          </p:cNvPicPr>
          <p:nvPr/>
        </p:nvPicPr>
        <p:blipFill>
          <a:blip r:embed="rId5"/>
          <a:stretch>
            <a:fillRect/>
          </a:stretch>
        </p:blipFill>
        <p:spPr>
          <a:xfrm>
            <a:off x="3525996" y="2108200"/>
            <a:ext cx="3067774" cy="2300831"/>
          </a:xfrm>
          <a:prstGeom prst="rect">
            <a:avLst/>
          </a:prstGeom>
          <a:ln>
            <a:solidFill>
              <a:srgbClr val="139EC8"/>
            </a:solidFill>
          </a:ln>
        </p:spPr>
      </p:pic>
      <p:pic>
        <p:nvPicPr>
          <p:cNvPr id="43" name="Grafik 42">
            <a:extLst>
              <a:ext uri="{FF2B5EF4-FFF2-40B4-BE49-F238E27FC236}">
                <a16:creationId xmlns:a16="http://schemas.microsoft.com/office/drawing/2014/main" id="{584761CA-83E5-E645-B691-2856BCF49176}"/>
              </a:ext>
            </a:extLst>
          </p:cNvPr>
          <p:cNvPicPr>
            <a:picLocks noChangeAspect="1"/>
          </p:cNvPicPr>
          <p:nvPr/>
        </p:nvPicPr>
        <p:blipFill>
          <a:blip r:embed="rId6"/>
          <a:stretch>
            <a:fillRect/>
          </a:stretch>
        </p:blipFill>
        <p:spPr>
          <a:xfrm>
            <a:off x="2874953" y="6048801"/>
            <a:ext cx="3067775" cy="1871079"/>
          </a:xfrm>
          <a:prstGeom prst="rect">
            <a:avLst/>
          </a:prstGeom>
        </p:spPr>
      </p:pic>
      <p:pic>
        <p:nvPicPr>
          <p:cNvPr id="45" name="Grafik 44" descr="Ein Bild, das Text, Monitor, Screenshot, blau enthält.&#10;&#10;Automatisch generierte Beschreibung">
            <a:extLst>
              <a:ext uri="{FF2B5EF4-FFF2-40B4-BE49-F238E27FC236}">
                <a16:creationId xmlns:a16="http://schemas.microsoft.com/office/drawing/2014/main" id="{B624DE66-CF31-0F46-AEE9-26DF67EEC952}"/>
              </a:ext>
            </a:extLst>
          </p:cNvPr>
          <p:cNvPicPr>
            <a:picLocks noChangeAspect="1"/>
          </p:cNvPicPr>
          <p:nvPr/>
        </p:nvPicPr>
        <p:blipFill>
          <a:blip r:embed="rId7"/>
          <a:stretch>
            <a:fillRect/>
          </a:stretch>
        </p:blipFill>
        <p:spPr>
          <a:xfrm>
            <a:off x="3801728" y="6217027"/>
            <a:ext cx="3067775" cy="1871078"/>
          </a:xfrm>
          <a:prstGeom prst="rect">
            <a:avLst/>
          </a:prstGeom>
        </p:spPr>
      </p:pic>
      <p:pic>
        <p:nvPicPr>
          <p:cNvPr id="41" name="Grafik 40">
            <a:extLst>
              <a:ext uri="{FF2B5EF4-FFF2-40B4-BE49-F238E27FC236}">
                <a16:creationId xmlns:a16="http://schemas.microsoft.com/office/drawing/2014/main" id="{1AC17CEF-C631-3744-A32A-B97FEC2D4780}"/>
              </a:ext>
            </a:extLst>
          </p:cNvPr>
          <p:cNvPicPr>
            <a:picLocks noChangeAspect="1"/>
          </p:cNvPicPr>
          <p:nvPr/>
        </p:nvPicPr>
        <p:blipFill rotWithShape="1">
          <a:blip r:embed="rId8"/>
          <a:srcRect t="10129"/>
          <a:stretch/>
        </p:blipFill>
        <p:spPr>
          <a:xfrm>
            <a:off x="2869232" y="4240805"/>
            <a:ext cx="4107249" cy="2251329"/>
          </a:xfrm>
          <a:prstGeom prst="rect">
            <a:avLst/>
          </a:prstGeom>
        </p:spPr>
      </p:pic>
    </p:spTree>
    <p:extLst>
      <p:ext uri="{BB962C8B-B14F-4D97-AF65-F5344CB8AC3E}">
        <p14:creationId xmlns:p14="http://schemas.microsoft.com/office/powerpoint/2010/main" val="1719535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Untertitel 2"/>
          <p:cNvSpPr txBox="1">
            <a:spLocks/>
          </p:cNvSpPr>
          <p:nvPr/>
        </p:nvSpPr>
        <p:spPr>
          <a:xfrm>
            <a:off x="354605" y="1422844"/>
            <a:ext cx="2212555" cy="575943"/>
          </a:xfrm>
          <a:prstGeom prst="rect">
            <a:avLst/>
          </a:prstGeom>
        </p:spPr>
        <p:txBody>
          <a:bodyPr vert="horz" lIns="91440" tIns="45720" rIns="91440" bIns="45720" rtlCol="0">
            <a:normAutofit/>
          </a:bodyPr>
          <a:lstStyle>
            <a:lvl1pPr marL="128588" indent="-128588" algn="l" defTabSz="514350" rtl="0" eaLnBrk="1" latinLnBrk="0" hangingPunct="1">
              <a:lnSpc>
                <a:spcPct val="90000"/>
              </a:lnSpc>
              <a:spcBef>
                <a:spcPts val="563"/>
              </a:spcBef>
              <a:buFont typeface="Arial"/>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9pPr>
          </a:lstStyle>
          <a:p>
            <a:pPr marL="0" indent="0">
              <a:lnSpc>
                <a:spcPct val="150000"/>
              </a:lnSpc>
              <a:spcBef>
                <a:spcPts val="600"/>
              </a:spcBef>
              <a:buNone/>
            </a:pPr>
            <a:r>
              <a:rPr lang="de-DE" sz="1600" b="1" dirty="0"/>
              <a:t>Übersicht</a:t>
            </a:r>
          </a:p>
        </p:txBody>
      </p:sp>
      <p:sp>
        <p:nvSpPr>
          <p:cNvPr id="39" name="Textfeld 38"/>
          <p:cNvSpPr txBox="1"/>
          <p:nvPr/>
        </p:nvSpPr>
        <p:spPr>
          <a:xfrm>
            <a:off x="260350" y="8890337"/>
            <a:ext cx="6337300" cy="1015663"/>
          </a:xfrm>
          <a:prstGeom prst="rect">
            <a:avLst/>
          </a:prstGeom>
          <a:noFill/>
        </p:spPr>
        <p:txBody>
          <a:bodyPr wrap="square" numCol="4" spcCol="0" rtlCol="0">
            <a:noAutofit/>
          </a:bodyPr>
          <a:lstStyle/>
          <a:p>
            <a:pPr>
              <a:lnSpc>
                <a:spcPts val="1260"/>
              </a:lnSpc>
            </a:pPr>
            <a:r>
              <a:rPr lang="de-DE" sz="900" b="1" dirty="0">
                <a:latin typeface="+mj-lt"/>
              </a:rPr>
              <a:t>Beratung:</a:t>
            </a:r>
            <a:br>
              <a:rPr lang="de-DE" sz="900" dirty="0">
                <a:latin typeface="+mj-lt"/>
              </a:rPr>
            </a:br>
            <a:r>
              <a:rPr lang="de-DE" sz="900" dirty="0">
                <a:latin typeface="+mj-lt"/>
              </a:rPr>
              <a:t>Alexander Hartmann</a:t>
            </a:r>
            <a:br>
              <a:rPr lang="de-DE" sz="900" dirty="0">
                <a:latin typeface="+mj-lt"/>
              </a:rPr>
            </a:br>
            <a:r>
              <a:rPr lang="de-DE" sz="900" dirty="0">
                <a:latin typeface="+mj-lt"/>
              </a:rPr>
              <a:t> T +49 1520 43 11 568 </a:t>
            </a:r>
            <a:r>
              <a:rPr lang="de-DE" sz="900" dirty="0">
                <a:latin typeface="+mj-lt"/>
                <a:hlinkClick r:id="rId2"/>
              </a:rPr>
              <a:t>aha@weinstadtjournal.de</a:t>
            </a:r>
            <a:r>
              <a:rPr lang="de-DE" sz="900" dirty="0">
                <a:latin typeface="+mj-lt"/>
              </a:rPr>
              <a:t>    </a:t>
            </a:r>
          </a:p>
          <a:p>
            <a:pPr>
              <a:lnSpc>
                <a:spcPts val="1260"/>
              </a:lnSpc>
            </a:pPr>
            <a:endParaRPr lang="de-DE" sz="900" dirty="0">
              <a:latin typeface="+mj-lt"/>
            </a:endParaRPr>
          </a:p>
          <a:p>
            <a:pPr>
              <a:lnSpc>
                <a:spcPts val="1260"/>
              </a:lnSpc>
            </a:pPr>
            <a:endParaRPr lang="de-DE" sz="900" dirty="0">
              <a:latin typeface="+mj-lt"/>
            </a:endParaRPr>
          </a:p>
          <a:p>
            <a:pPr>
              <a:lnSpc>
                <a:spcPts val="1260"/>
              </a:lnSpc>
            </a:pPr>
            <a:r>
              <a:rPr lang="de-DE" sz="900" b="1" dirty="0">
                <a:latin typeface="+mj-lt"/>
              </a:rPr>
              <a:t>Gesellschaft</a:t>
            </a:r>
            <a:r>
              <a:rPr lang="de-DE" sz="900" dirty="0">
                <a:latin typeface="+mj-lt"/>
              </a:rPr>
              <a:t>:</a:t>
            </a:r>
            <a:br>
              <a:rPr lang="de-DE" sz="900" dirty="0">
                <a:latin typeface="+mj-lt"/>
              </a:rPr>
            </a:br>
            <a:r>
              <a:rPr lang="de-DE" sz="900" dirty="0">
                <a:latin typeface="+mj-lt"/>
              </a:rPr>
              <a:t>Weinstadtjournal </a:t>
            </a:r>
            <a:br>
              <a:rPr lang="de-DE" sz="900" dirty="0">
                <a:latin typeface="+mj-lt"/>
              </a:rPr>
            </a:br>
            <a:r>
              <a:rPr lang="de-DE" sz="900" dirty="0">
                <a:latin typeface="+mj-lt"/>
              </a:rPr>
              <a:t>Verlagsgesellschaft UG (haftungsbeschränkt) </a:t>
            </a:r>
            <a:br>
              <a:rPr lang="de-DE" sz="900" dirty="0">
                <a:latin typeface="+mj-lt"/>
              </a:rPr>
            </a:br>
            <a:r>
              <a:rPr lang="de-DE" sz="900" dirty="0">
                <a:latin typeface="+mj-lt"/>
              </a:rPr>
              <a:t>www.weinstadtjournal.de</a:t>
            </a:r>
            <a:endParaRPr lang="de-DE" sz="1600" dirty="0">
              <a:latin typeface="+mj-lt"/>
            </a:endParaRPr>
          </a:p>
          <a:p>
            <a:pPr>
              <a:lnSpc>
                <a:spcPts val="1260"/>
              </a:lnSpc>
            </a:pPr>
            <a:endParaRPr lang="de-DE" sz="900" dirty="0">
              <a:latin typeface="+mj-lt"/>
            </a:endParaRPr>
          </a:p>
          <a:p>
            <a:pPr>
              <a:lnSpc>
                <a:spcPts val="1260"/>
              </a:lnSpc>
            </a:pPr>
            <a:r>
              <a:rPr lang="de-DE" sz="900" b="1" dirty="0">
                <a:latin typeface="+mj-lt"/>
              </a:rPr>
              <a:t>Geschäftsführer</a:t>
            </a:r>
            <a:r>
              <a:rPr lang="de-DE" sz="900" dirty="0">
                <a:latin typeface="+mj-lt"/>
              </a:rPr>
              <a:t>: </a:t>
            </a:r>
            <a:br>
              <a:rPr lang="de-DE" sz="900" dirty="0">
                <a:latin typeface="+mj-lt"/>
              </a:rPr>
            </a:br>
            <a:r>
              <a:rPr lang="de-DE" sz="900" dirty="0">
                <a:latin typeface="+mj-lt"/>
              </a:rPr>
              <a:t>Alfred Pott</a:t>
            </a:r>
          </a:p>
          <a:p>
            <a:pPr>
              <a:lnSpc>
                <a:spcPts val="1260"/>
              </a:lnSpc>
            </a:pPr>
            <a:r>
              <a:rPr lang="de-DE" sz="900" dirty="0">
                <a:latin typeface="+mj-lt"/>
              </a:rPr>
              <a:t>Amtsgericht Wiesbaden </a:t>
            </a:r>
            <a:br>
              <a:rPr lang="de-DE" sz="900" dirty="0">
                <a:latin typeface="+mj-lt"/>
                <a:sym typeface="Symbol" charset="2"/>
              </a:rPr>
            </a:br>
            <a:r>
              <a:rPr lang="de-DE" sz="900" dirty="0">
                <a:latin typeface="+mj-lt"/>
              </a:rPr>
              <a:t>HRB 29264 </a:t>
            </a:r>
            <a:br>
              <a:rPr lang="de-DE" sz="900" dirty="0">
                <a:latin typeface="+mj-lt"/>
                <a:sym typeface="Symbol" charset="2"/>
              </a:rPr>
            </a:br>
            <a:r>
              <a:rPr lang="de-DE" sz="900" dirty="0" err="1">
                <a:latin typeface="+mj-lt"/>
              </a:rPr>
              <a:t>Ust-IdNr</a:t>
            </a:r>
            <a:r>
              <a:rPr lang="de-DE" sz="900" dirty="0">
                <a:latin typeface="+mj-lt"/>
              </a:rPr>
              <a:t>. DE 815654511</a:t>
            </a:r>
          </a:p>
          <a:p>
            <a:pPr>
              <a:lnSpc>
                <a:spcPts val="1260"/>
              </a:lnSpc>
            </a:pPr>
            <a:endParaRPr lang="de-DE" sz="900" dirty="0">
              <a:latin typeface="+mj-lt"/>
            </a:endParaRPr>
          </a:p>
          <a:p>
            <a:pPr>
              <a:lnSpc>
                <a:spcPts val="1260"/>
              </a:lnSpc>
            </a:pPr>
            <a:r>
              <a:rPr lang="de-DE" sz="900" b="1" dirty="0">
                <a:latin typeface="+mj-lt"/>
              </a:rPr>
              <a:t>Postanschrift</a:t>
            </a:r>
            <a:r>
              <a:rPr lang="de-DE" sz="900" dirty="0">
                <a:latin typeface="+mj-lt"/>
              </a:rPr>
              <a:t>:</a:t>
            </a:r>
            <a:br>
              <a:rPr lang="de-DE" sz="900" dirty="0">
                <a:latin typeface="+mj-lt"/>
              </a:rPr>
            </a:br>
            <a:r>
              <a:rPr lang="de-DE" sz="900" dirty="0">
                <a:latin typeface="+mj-lt"/>
              </a:rPr>
              <a:t>Mainzer Straße 35 </a:t>
            </a:r>
            <a:br>
              <a:rPr lang="de-DE" sz="900" dirty="0">
                <a:latin typeface="+mj-lt"/>
              </a:rPr>
            </a:br>
            <a:r>
              <a:rPr lang="de-DE" sz="900" dirty="0">
                <a:latin typeface="+mj-lt"/>
              </a:rPr>
              <a:t>65239 Hochheim am Main </a:t>
            </a:r>
            <a:r>
              <a:rPr lang="de-DE" sz="900" u="sng" dirty="0">
                <a:latin typeface="+mj-lt"/>
                <a:hlinkClick r:id="rId3"/>
              </a:rPr>
              <a:t>info@weinstadtjournal.de</a:t>
            </a:r>
            <a:endParaRPr lang="de-DE" sz="900" dirty="0">
              <a:latin typeface="+mj-lt"/>
            </a:endParaRPr>
          </a:p>
        </p:txBody>
      </p:sp>
      <p:sp>
        <p:nvSpPr>
          <p:cNvPr id="32" name="Untertitel 2">
            <a:extLst>
              <a:ext uri="{FF2B5EF4-FFF2-40B4-BE49-F238E27FC236}">
                <a16:creationId xmlns:a16="http://schemas.microsoft.com/office/drawing/2014/main" id="{2EBC6897-4D56-F74B-95D0-46580C8E3F77}"/>
              </a:ext>
            </a:extLst>
          </p:cNvPr>
          <p:cNvSpPr txBox="1">
            <a:spLocks/>
          </p:cNvSpPr>
          <p:nvPr/>
        </p:nvSpPr>
        <p:spPr>
          <a:xfrm>
            <a:off x="361225" y="1900611"/>
            <a:ext cx="3067775" cy="6511474"/>
          </a:xfrm>
          <a:prstGeom prst="rect">
            <a:avLst/>
          </a:prstGeom>
        </p:spPr>
        <p:txBody>
          <a:bodyPr vert="horz" lIns="91440" tIns="45720" rIns="91440" bIns="45720" rtlCol="0">
            <a:normAutofit fontScale="85000" lnSpcReduction="20000"/>
          </a:bodyPr>
          <a:lstStyle>
            <a:lvl1pPr marL="128588" indent="-128588" algn="l" defTabSz="514350" rtl="0" eaLnBrk="1" latinLnBrk="0" hangingPunct="1">
              <a:lnSpc>
                <a:spcPct val="90000"/>
              </a:lnSpc>
              <a:spcBef>
                <a:spcPts val="563"/>
              </a:spcBef>
              <a:buFont typeface="Arial"/>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9pPr>
          </a:lstStyle>
          <a:p>
            <a:pPr marL="0" indent="0">
              <a:lnSpc>
                <a:spcPct val="100000"/>
              </a:lnSpc>
              <a:spcBef>
                <a:spcPts val="600"/>
              </a:spcBef>
              <a:buNone/>
            </a:pPr>
            <a:r>
              <a:rPr lang="de-DE" sz="1400" dirty="0"/>
              <a:t>Für lokale und regional tätige Unternehmen und Organisationen bietet das Weinstadtjournal (WSJ) sensationell gute und zugkräftige Stellenanzeigen-Kampagnen für kleines Geld. Drei Pakete stehen zur Verfügung.</a:t>
            </a:r>
          </a:p>
          <a:p>
            <a:pPr marL="0" indent="0">
              <a:lnSpc>
                <a:spcPct val="100000"/>
              </a:lnSpc>
              <a:spcBef>
                <a:spcPts val="600"/>
              </a:spcBef>
              <a:buNone/>
              <a:tabLst>
                <a:tab pos="976313" algn="l"/>
              </a:tabLst>
            </a:pPr>
            <a:br>
              <a:rPr lang="de-DE" sz="1400" b="1" dirty="0"/>
            </a:br>
            <a:r>
              <a:rPr lang="de-DE" sz="1400" b="1" dirty="0"/>
              <a:t>Basic JOB POSTING</a:t>
            </a:r>
            <a:br>
              <a:rPr lang="de-DE" sz="1400" b="1" dirty="0"/>
            </a:br>
            <a:r>
              <a:rPr lang="de-DE" sz="1400" dirty="0"/>
              <a:t>Sie geben uns Ihre Stellenanzeige. Wir prüfen die Stellenbeschreibung und geben ggf. Tipps zur Optimierung. </a:t>
            </a:r>
          </a:p>
          <a:p>
            <a:pPr marL="0" indent="0">
              <a:lnSpc>
                <a:spcPct val="100000"/>
              </a:lnSpc>
              <a:spcBef>
                <a:spcPts val="600"/>
              </a:spcBef>
              <a:buNone/>
              <a:tabLst>
                <a:tab pos="976313" algn="l"/>
              </a:tabLst>
            </a:pPr>
            <a:r>
              <a:rPr lang="de-DE" sz="1400" dirty="0"/>
              <a:t>Wir posten Ihre Stellenanzeige im WSJ als ganzseitigen Beitrag unter den Rubriken Anzeige und Jobs ins redaktionelle Umfeld und teilen diesen standardgemäß auf unsere Newsgruppen in den sozialen Medien verteilt. Gleichzeitig machen wir aus der Anzeige ein Banner, der als Skyscraper in der rechten Spalte der Startseite für 60 Tage zu sehen sein wird.</a:t>
            </a:r>
          </a:p>
          <a:p>
            <a:pPr marL="0" indent="0">
              <a:lnSpc>
                <a:spcPct val="100000"/>
              </a:lnSpc>
              <a:spcBef>
                <a:spcPts val="600"/>
              </a:spcBef>
              <a:buNone/>
              <a:tabLst>
                <a:tab pos="976313" algn="l"/>
              </a:tabLst>
            </a:pPr>
            <a:r>
              <a:rPr lang="de-DE" sz="1400" dirty="0"/>
              <a:t>1. Basic Job Posting: 		 150 €</a:t>
            </a:r>
            <a:br>
              <a:rPr lang="de-DE" sz="1400" dirty="0"/>
            </a:br>
            <a:r>
              <a:rPr lang="de-DE" sz="1400" dirty="0"/>
              <a:t>2. Basic Plus:  				 250 € </a:t>
            </a:r>
            <a:br>
              <a:rPr lang="de-DE" sz="1400" dirty="0"/>
            </a:br>
            <a:r>
              <a:rPr lang="de-DE" sz="1400" dirty="0"/>
              <a:t>    Stellenanzeige bleibt eine Woche </a:t>
            </a:r>
            <a:br>
              <a:rPr lang="de-DE" sz="1400" dirty="0"/>
            </a:br>
            <a:r>
              <a:rPr lang="de-DE" sz="1400" dirty="0"/>
              <a:t>    als Titelbeitrag an erster Stelle. </a:t>
            </a:r>
          </a:p>
          <a:p>
            <a:pPr marL="0" indent="0">
              <a:lnSpc>
                <a:spcPct val="100000"/>
              </a:lnSpc>
              <a:spcBef>
                <a:spcPts val="600"/>
              </a:spcBef>
              <a:buNone/>
              <a:tabLst>
                <a:tab pos="976313" algn="l"/>
              </a:tabLst>
            </a:pPr>
            <a:r>
              <a:rPr lang="de-DE" sz="1400" b="1" dirty="0"/>
              <a:t>Native JOB POSTING</a:t>
            </a:r>
            <a:br>
              <a:rPr lang="de-DE" sz="1400" dirty="0"/>
            </a:br>
            <a:r>
              <a:rPr lang="de-DE" sz="1400" dirty="0"/>
              <a:t>Zusätzlich zum Basic Paket schalten wir einen journalistischen Beitrag über Ihr Unternehmen /Ihre Organisation bzw. die vakante Position(en). Darin verlinken wir Ihre Webseite oder/und Ihre </a:t>
            </a:r>
            <a:r>
              <a:rPr lang="de-DE" sz="1400" dirty="0" err="1"/>
              <a:t>eMail</a:t>
            </a:r>
            <a:r>
              <a:rPr lang="de-DE" sz="1400" dirty="0"/>
              <a:t>. 	</a:t>
            </a:r>
            <a:br>
              <a:rPr lang="de-DE" sz="1400" dirty="0"/>
            </a:br>
            <a:r>
              <a:rPr lang="de-DE" sz="1400" dirty="0"/>
              <a:t>3. Artikel von Ihnen:	 	 150 €</a:t>
            </a:r>
            <a:br>
              <a:rPr lang="de-DE" sz="1400" dirty="0"/>
            </a:br>
            <a:r>
              <a:rPr lang="de-DE" sz="1400" dirty="0"/>
              <a:t>4. In-</a:t>
            </a:r>
            <a:r>
              <a:rPr lang="de-DE" sz="1400" dirty="0" err="1"/>
              <a:t>Article</a:t>
            </a:r>
            <a:r>
              <a:rPr lang="de-DE" sz="1400" dirty="0"/>
              <a:t>-Anzeige:		 150 €</a:t>
            </a:r>
            <a:br>
              <a:rPr lang="de-DE" sz="1400" dirty="0"/>
            </a:br>
            <a:r>
              <a:rPr lang="de-DE" sz="1400" dirty="0"/>
              <a:t>5. Artikel von uns:	                150 €</a:t>
            </a:r>
          </a:p>
          <a:p>
            <a:pPr marL="0" indent="0">
              <a:lnSpc>
                <a:spcPct val="100000"/>
              </a:lnSpc>
              <a:spcBef>
                <a:spcPts val="600"/>
              </a:spcBef>
              <a:buNone/>
              <a:tabLst>
                <a:tab pos="976313" algn="l"/>
              </a:tabLst>
            </a:pPr>
            <a:r>
              <a:rPr lang="de-DE" sz="1400" b="1" dirty="0"/>
              <a:t>Premium</a:t>
            </a:r>
            <a:r>
              <a:rPr lang="de-DE" sz="1400" dirty="0"/>
              <a:t> </a:t>
            </a:r>
            <a:r>
              <a:rPr lang="de-DE" sz="1400" b="1" dirty="0"/>
              <a:t>JOB POSTING</a:t>
            </a:r>
            <a:br>
              <a:rPr lang="de-DE" sz="1400" dirty="0"/>
            </a:br>
            <a:r>
              <a:rPr lang="de-DE" sz="1400" dirty="0"/>
              <a:t>Zusätzlich zum Basic Paket schalten wir eine Stellenanzeige auf der größten Jobbörse der Welt </a:t>
            </a:r>
            <a:r>
              <a:rPr lang="de-DE" sz="1400" dirty="0" err="1"/>
              <a:t>google</a:t>
            </a:r>
            <a:r>
              <a:rPr lang="de-DE" sz="1400" dirty="0"/>
              <a:t> </a:t>
            </a:r>
            <a:r>
              <a:rPr lang="de-DE" sz="1400" dirty="0" err="1"/>
              <a:t>jobs</a:t>
            </a:r>
            <a:r>
              <a:rPr lang="de-DE" sz="1400" dirty="0"/>
              <a:t> und weiteren relevanten Jobbörsen zum Festpreis oder zum Klickpreis.</a:t>
            </a:r>
            <a:br>
              <a:rPr lang="de-DE" sz="1400" dirty="0"/>
            </a:br>
            <a:r>
              <a:rPr lang="de-DE" sz="1400" dirty="0"/>
              <a:t>6. Premium Job Postings:	Ab 180 €</a:t>
            </a:r>
          </a:p>
        </p:txBody>
      </p:sp>
      <p:grpSp>
        <p:nvGrpSpPr>
          <p:cNvPr id="26" name="Gruppierung 25"/>
          <p:cNvGrpSpPr/>
          <p:nvPr/>
        </p:nvGrpSpPr>
        <p:grpSpPr>
          <a:xfrm>
            <a:off x="0" y="0"/>
            <a:ext cx="6858000" cy="1600438"/>
            <a:chOff x="0" y="0"/>
            <a:chExt cx="6858000" cy="1600438"/>
          </a:xfrm>
        </p:grpSpPr>
        <p:sp>
          <p:nvSpPr>
            <p:cNvPr id="27" name="Rechteck 26"/>
            <p:cNvSpPr/>
            <p:nvPr/>
          </p:nvSpPr>
          <p:spPr>
            <a:xfrm>
              <a:off x="0" y="0"/>
              <a:ext cx="3429000" cy="1172817"/>
            </a:xfrm>
            <a:prstGeom prst="rect">
              <a:avLst/>
            </a:prstGeom>
            <a:solidFill>
              <a:srgbClr val="139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600" dirty="0"/>
                <a:t>WEINSTADT JOURNAL</a:t>
              </a:r>
              <a:br>
                <a:rPr lang="de-DE" sz="2600" dirty="0"/>
              </a:br>
              <a:r>
                <a:rPr lang="de-DE" sz="2000" dirty="0"/>
                <a:t>Stellenanzeigen</a:t>
              </a:r>
              <a:endParaRPr lang="de-DE" sz="2600" dirty="0"/>
            </a:p>
          </p:txBody>
        </p:sp>
        <p:sp>
          <p:nvSpPr>
            <p:cNvPr id="28" name="Textfeld 27"/>
            <p:cNvSpPr txBox="1"/>
            <p:nvPr/>
          </p:nvSpPr>
          <p:spPr>
            <a:xfrm>
              <a:off x="3637722" y="0"/>
              <a:ext cx="3220278" cy="1600438"/>
            </a:xfrm>
            <a:prstGeom prst="rect">
              <a:avLst/>
            </a:prstGeom>
            <a:noFill/>
          </p:spPr>
          <p:txBody>
            <a:bodyPr wrap="square" rtlCol="0">
              <a:spAutoFit/>
            </a:bodyPr>
            <a:lstStyle/>
            <a:p>
              <a:endParaRPr lang="de-DE" sz="1600" dirty="0"/>
            </a:p>
            <a:p>
              <a:r>
                <a:rPr lang="de-DE" sz="2000" dirty="0">
                  <a:solidFill>
                    <a:schemeClr val="bg1">
                      <a:lumMod val="50000"/>
                    </a:schemeClr>
                  </a:solidFill>
                </a:rPr>
                <a:t>Stellenanzeigen</a:t>
              </a:r>
              <a:endParaRPr lang="de-DE" sz="1600" dirty="0">
                <a:solidFill>
                  <a:schemeClr val="bg1">
                    <a:lumMod val="50000"/>
                  </a:schemeClr>
                </a:solidFill>
              </a:endParaRPr>
            </a:p>
            <a:p>
              <a:r>
                <a:rPr lang="de-DE" sz="1200" dirty="0" err="1"/>
                <a:t>Mitabeiter:innen</a:t>
              </a:r>
              <a:r>
                <a:rPr lang="de-DE" sz="1200" dirty="0"/>
                <a:t> suchen</a:t>
              </a:r>
            </a:p>
            <a:p>
              <a:r>
                <a:rPr lang="de-DE" sz="1200" dirty="0"/>
                <a:t>und finden</a:t>
              </a:r>
              <a:br>
                <a:rPr lang="de-DE" sz="1200" dirty="0"/>
              </a:br>
              <a:r>
                <a:rPr lang="de-DE" sz="1200" dirty="0"/>
                <a:t>Januar </a:t>
              </a:r>
              <a:r>
                <a:rPr lang="de-DE" sz="1200" dirty="0">
                  <a:latin typeface="+mj-lt"/>
                </a:rPr>
                <a:t>2026</a:t>
              </a:r>
            </a:p>
            <a:p>
              <a:br>
                <a:rPr lang="de-DE" sz="1400" dirty="0"/>
              </a:br>
              <a:r>
                <a:rPr lang="de-DE" sz="1200" dirty="0"/>
                <a:t>...........................................................................</a:t>
              </a:r>
            </a:p>
          </p:txBody>
        </p:sp>
      </p:grpSp>
      <p:sp>
        <p:nvSpPr>
          <p:cNvPr id="37" name="Textfeld 36">
            <a:extLst>
              <a:ext uri="{FF2B5EF4-FFF2-40B4-BE49-F238E27FC236}">
                <a16:creationId xmlns:a16="http://schemas.microsoft.com/office/drawing/2014/main" id="{7F07B98A-9C16-054B-A289-C0DF0186A148}"/>
              </a:ext>
            </a:extLst>
          </p:cNvPr>
          <p:cNvSpPr txBox="1"/>
          <p:nvPr/>
        </p:nvSpPr>
        <p:spPr>
          <a:xfrm>
            <a:off x="5285956" y="-114694"/>
            <a:ext cx="1511082" cy="1569660"/>
          </a:xfrm>
          <a:prstGeom prst="rect">
            <a:avLst/>
          </a:prstGeom>
          <a:noFill/>
        </p:spPr>
        <p:txBody>
          <a:bodyPr wrap="square" rtlCol="0">
            <a:spAutoFit/>
          </a:bodyPr>
          <a:lstStyle/>
          <a:p>
            <a:pPr algn="ctr"/>
            <a:r>
              <a:rPr lang="de-DE" sz="9600" dirty="0">
                <a:solidFill>
                  <a:schemeClr val="tx1">
                    <a:alpha val="29000"/>
                  </a:schemeClr>
                </a:solidFill>
              </a:rPr>
              <a:t>S</a:t>
            </a:r>
          </a:p>
        </p:txBody>
      </p:sp>
      <p:sp>
        <p:nvSpPr>
          <p:cNvPr id="11" name="Untertitel 2">
            <a:extLst>
              <a:ext uri="{FF2B5EF4-FFF2-40B4-BE49-F238E27FC236}">
                <a16:creationId xmlns:a16="http://schemas.microsoft.com/office/drawing/2014/main" id="{13CDF059-30E1-E841-97EA-F665FD9F4145}"/>
              </a:ext>
            </a:extLst>
          </p:cNvPr>
          <p:cNvSpPr txBox="1">
            <a:spLocks/>
          </p:cNvSpPr>
          <p:nvPr/>
        </p:nvSpPr>
        <p:spPr>
          <a:xfrm>
            <a:off x="3747891" y="3656555"/>
            <a:ext cx="2782380" cy="5220745"/>
          </a:xfrm>
          <a:prstGeom prst="rect">
            <a:avLst/>
          </a:prstGeom>
          <a:ln>
            <a:noFill/>
          </a:ln>
        </p:spPr>
        <p:txBody>
          <a:bodyPr vert="horz" lIns="91440" tIns="45720" rIns="91440" bIns="45720" rtlCol="0">
            <a:normAutofit/>
          </a:bodyPr>
          <a:lstStyle>
            <a:lvl1pPr marL="128588" indent="-128588" algn="l" defTabSz="514350" rtl="0" eaLnBrk="1" latinLnBrk="0" hangingPunct="1">
              <a:lnSpc>
                <a:spcPct val="90000"/>
              </a:lnSpc>
              <a:spcBef>
                <a:spcPts val="563"/>
              </a:spcBef>
              <a:buFont typeface="Arial"/>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9pPr>
          </a:lstStyle>
          <a:p>
            <a:pPr marL="0" indent="0">
              <a:buNone/>
            </a:pPr>
            <a:r>
              <a:rPr lang="de-DE" sz="1200" b="1" dirty="0"/>
              <a:t>Sie suchen </a:t>
            </a:r>
            <a:r>
              <a:rPr lang="de-DE" sz="1200" b="1" dirty="0" err="1"/>
              <a:t>Mitarbeiter:innen</a:t>
            </a:r>
            <a:r>
              <a:rPr lang="de-DE" sz="1200" b="1" dirty="0"/>
              <a:t> im gesamten Rhein-Main-Gebiet oder sogar bundesweit?</a:t>
            </a:r>
            <a:br>
              <a:rPr lang="de-DE" sz="1200" dirty="0"/>
            </a:br>
            <a:br>
              <a:rPr lang="de-DE" sz="1200" dirty="0"/>
            </a:br>
            <a:r>
              <a:rPr lang="de-DE" sz="1200" dirty="0"/>
              <a:t>Eine hochaktuelle alle Möglichkeiten des Online Marketing nutzende Variante ist eine Recruiting Online Kampagne via WSJ, Google, </a:t>
            </a:r>
            <a:r>
              <a:rPr lang="de-DE" sz="1200" dirty="0" err="1"/>
              <a:t>facebook</a:t>
            </a:r>
            <a:r>
              <a:rPr lang="de-DE" sz="1200" dirty="0"/>
              <a:t>, </a:t>
            </a:r>
            <a:r>
              <a:rPr lang="de-DE" sz="1200" dirty="0" err="1"/>
              <a:t>instagram</a:t>
            </a:r>
            <a:r>
              <a:rPr lang="de-DE" sz="1200" dirty="0"/>
              <a:t>, </a:t>
            </a:r>
            <a:r>
              <a:rPr lang="de-DE" sz="1200" dirty="0" err="1"/>
              <a:t>Xing</a:t>
            </a:r>
            <a:r>
              <a:rPr lang="de-DE" sz="1200" dirty="0"/>
              <a:t>, LinkedIn.</a:t>
            </a:r>
          </a:p>
          <a:p>
            <a:pPr marL="0" indent="0">
              <a:buNone/>
            </a:pPr>
            <a:r>
              <a:rPr lang="de-DE" sz="1200" b="1" dirty="0"/>
              <a:t>Recruiting Online Kampagne</a:t>
            </a:r>
            <a:br>
              <a:rPr lang="de-DE" sz="1200" dirty="0"/>
            </a:br>
            <a:r>
              <a:rPr lang="de-DE" sz="1200" dirty="0"/>
              <a:t>Hier werden über einen Teaser in den sozialen Medien und einem kurzen authentischen Video über die detaillierte Vorstellung des Stellenangebotes die Interessenten und Interessentinnen dazu geführt, vier aufeinanderfolgende Fragen zu beantworten und sich schließlich bei Passung per Click zu bewerben.</a:t>
            </a:r>
          </a:p>
          <a:p>
            <a:pPr marL="0" indent="0">
              <a:buNone/>
            </a:pPr>
            <a:r>
              <a:rPr lang="de-DE" sz="1200" dirty="0"/>
              <a:t>Dieser Ansatz verspricht auch bei schwierig zu erreichenden Zielgruppen noch Erfolg. </a:t>
            </a:r>
          </a:p>
          <a:p>
            <a:pPr marL="0" indent="0">
              <a:buNone/>
            </a:pPr>
            <a:r>
              <a:rPr lang="de-DE" sz="1200" dirty="0"/>
              <a:t>Eine wirksame Online Kampagne kostet ab ca. 1.800,- €.</a:t>
            </a:r>
          </a:p>
          <a:p>
            <a:pPr marL="0" indent="0">
              <a:buNone/>
            </a:pPr>
            <a:r>
              <a:rPr lang="de-DE" sz="1200" dirty="0"/>
              <a:t>Lassen Sie sich beraten! Fordern Sie mehr Informationen an.  </a:t>
            </a:r>
          </a:p>
        </p:txBody>
      </p:sp>
      <p:pic>
        <p:nvPicPr>
          <p:cNvPr id="6" name="Grafik 5">
            <a:extLst>
              <a:ext uri="{FF2B5EF4-FFF2-40B4-BE49-F238E27FC236}">
                <a16:creationId xmlns:a16="http://schemas.microsoft.com/office/drawing/2014/main" id="{DCC81ED7-2C64-4F48-B28E-7B8D5BA281B5}"/>
              </a:ext>
            </a:extLst>
          </p:cNvPr>
          <p:cNvPicPr>
            <a:picLocks noChangeAspect="1"/>
          </p:cNvPicPr>
          <p:nvPr/>
        </p:nvPicPr>
        <p:blipFill>
          <a:blip r:embed="rId4"/>
          <a:stretch>
            <a:fillRect/>
          </a:stretch>
        </p:blipFill>
        <p:spPr>
          <a:xfrm>
            <a:off x="3729263" y="1454966"/>
            <a:ext cx="2767512" cy="2075634"/>
          </a:xfrm>
          <a:prstGeom prst="rect">
            <a:avLst/>
          </a:prstGeom>
          <a:ln>
            <a:solidFill>
              <a:srgbClr val="139EC8"/>
            </a:solidFill>
          </a:ln>
        </p:spPr>
      </p:pic>
    </p:spTree>
    <p:extLst>
      <p:ext uri="{BB962C8B-B14F-4D97-AF65-F5344CB8AC3E}">
        <p14:creationId xmlns:p14="http://schemas.microsoft.com/office/powerpoint/2010/main" val="2915894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Bild 22">
            <a:extLst>
              <a:ext uri="{FF2B5EF4-FFF2-40B4-BE49-F238E27FC236}">
                <a16:creationId xmlns:a16="http://schemas.microsoft.com/office/drawing/2014/main" id="{EE99373C-536D-4F46-B0B1-147E1E2C518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03"/>
            <a:ext cx="6865092" cy="3368725"/>
          </a:xfrm>
          <a:prstGeom prst="rect">
            <a:avLst/>
          </a:prstGeom>
        </p:spPr>
      </p:pic>
      <p:sp>
        <p:nvSpPr>
          <p:cNvPr id="7" name="Dreieck 6"/>
          <p:cNvSpPr/>
          <p:nvPr/>
        </p:nvSpPr>
        <p:spPr>
          <a:xfrm>
            <a:off x="1326240" y="6484630"/>
            <a:ext cx="1283368" cy="85296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itel 20"/>
          <p:cNvSpPr>
            <a:spLocks noGrp="1"/>
          </p:cNvSpPr>
          <p:nvPr>
            <p:ph type="title"/>
          </p:nvPr>
        </p:nvSpPr>
        <p:spPr>
          <a:xfrm>
            <a:off x="-1375" y="3369028"/>
            <a:ext cx="6850908" cy="505529"/>
          </a:xfrm>
          <a:solidFill>
            <a:schemeClr val="bg2"/>
          </a:solidFill>
          <a:ln>
            <a:solidFill>
              <a:schemeClr val="bg2"/>
            </a:solidFill>
          </a:ln>
        </p:spPr>
        <p:txBody>
          <a:bodyPr/>
          <a:lstStyle/>
          <a:p>
            <a:pPr algn="ctr"/>
            <a:r>
              <a:rPr lang="de-DE" dirty="0"/>
              <a:t>Nutzer Übersicht</a:t>
            </a:r>
          </a:p>
        </p:txBody>
      </p:sp>
      <p:grpSp>
        <p:nvGrpSpPr>
          <p:cNvPr id="24" name="Gruppierung 23"/>
          <p:cNvGrpSpPr/>
          <p:nvPr/>
        </p:nvGrpSpPr>
        <p:grpSpPr>
          <a:xfrm>
            <a:off x="0" y="0"/>
            <a:ext cx="6858000" cy="1172817"/>
            <a:chOff x="0" y="0"/>
            <a:chExt cx="6858000" cy="1172817"/>
          </a:xfrm>
        </p:grpSpPr>
        <p:sp>
          <p:nvSpPr>
            <p:cNvPr id="25" name="Rechteck 24"/>
            <p:cNvSpPr/>
            <p:nvPr/>
          </p:nvSpPr>
          <p:spPr>
            <a:xfrm>
              <a:off x="0" y="0"/>
              <a:ext cx="3429000" cy="1172817"/>
            </a:xfrm>
            <a:prstGeom prst="rect">
              <a:avLst/>
            </a:prstGeom>
            <a:solidFill>
              <a:srgbClr val="139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600" dirty="0"/>
                <a:t>WEINSTADT JOURNAL</a:t>
              </a:r>
            </a:p>
          </p:txBody>
        </p:sp>
        <p:sp>
          <p:nvSpPr>
            <p:cNvPr id="26" name="Textfeld 25"/>
            <p:cNvSpPr txBox="1"/>
            <p:nvPr/>
          </p:nvSpPr>
          <p:spPr>
            <a:xfrm>
              <a:off x="3637722" y="0"/>
              <a:ext cx="3220278" cy="1169551"/>
            </a:xfrm>
            <a:prstGeom prst="rect">
              <a:avLst/>
            </a:prstGeom>
            <a:noFill/>
          </p:spPr>
          <p:txBody>
            <a:bodyPr wrap="square" rtlCol="0">
              <a:spAutoFit/>
            </a:bodyPr>
            <a:lstStyle/>
            <a:p>
              <a:endParaRPr lang="de-DE" sz="1600" dirty="0"/>
            </a:p>
            <a:p>
              <a:r>
                <a:rPr lang="de-DE" sz="1600" dirty="0"/>
                <a:t>MEDIADATEN </a:t>
              </a:r>
              <a:r>
                <a:rPr lang="de-DE" sz="1600" dirty="0">
                  <a:solidFill>
                    <a:srgbClr val="139EC8"/>
                  </a:solidFill>
                </a:rPr>
                <a:t>WEINSTADT JOURNAL</a:t>
              </a:r>
            </a:p>
            <a:p>
              <a:r>
                <a:rPr lang="de-DE" sz="1200" dirty="0">
                  <a:latin typeface="+mj-lt"/>
                </a:rPr>
                <a:t>Stand: </a:t>
              </a:r>
              <a:r>
                <a:rPr lang="de-DE" sz="1200" dirty="0"/>
                <a:t>Dezember </a:t>
              </a:r>
              <a:r>
                <a:rPr lang="de-DE" sz="1200" dirty="0">
                  <a:latin typeface="+mj-lt"/>
                </a:rPr>
                <a:t>2024</a:t>
              </a:r>
            </a:p>
            <a:p>
              <a:br>
                <a:rPr lang="de-DE" sz="1400" dirty="0"/>
              </a:br>
              <a:r>
                <a:rPr lang="de-DE" sz="1200" dirty="0"/>
                <a:t>.............................................................................</a:t>
              </a:r>
            </a:p>
          </p:txBody>
        </p:sp>
      </p:grpSp>
      <p:sp>
        <p:nvSpPr>
          <p:cNvPr id="27" name="Textfeld 26"/>
          <p:cNvSpPr txBox="1"/>
          <p:nvPr/>
        </p:nvSpPr>
        <p:spPr>
          <a:xfrm>
            <a:off x="260350" y="8890337"/>
            <a:ext cx="6337300" cy="1015663"/>
          </a:xfrm>
          <a:prstGeom prst="rect">
            <a:avLst/>
          </a:prstGeom>
          <a:noFill/>
        </p:spPr>
        <p:txBody>
          <a:bodyPr wrap="square" numCol="4" spcCol="0" rtlCol="0">
            <a:noAutofit/>
          </a:bodyPr>
          <a:lstStyle/>
          <a:p>
            <a:pPr>
              <a:lnSpc>
                <a:spcPts val="1260"/>
              </a:lnSpc>
            </a:pPr>
            <a:r>
              <a:rPr lang="de-DE" sz="900" b="1" dirty="0">
                <a:latin typeface="+mj-lt"/>
              </a:rPr>
              <a:t>Beratung:</a:t>
            </a:r>
            <a:br>
              <a:rPr lang="de-DE" sz="900" dirty="0">
                <a:latin typeface="+mj-lt"/>
              </a:rPr>
            </a:br>
            <a:r>
              <a:rPr lang="de-DE" sz="900" dirty="0">
                <a:latin typeface="+mj-lt"/>
              </a:rPr>
              <a:t>Alexander Hartmann</a:t>
            </a:r>
            <a:br>
              <a:rPr lang="de-DE" sz="900" dirty="0">
                <a:latin typeface="+mj-lt"/>
              </a:rPr>
            </a:br>
            <a:r>
              <a:rPr lang="de-DE" sz="900" dirty="0">
                <a:latin typeface="+mj-lt"/>
              </a:rPr>
              <a:t> T +49 1520 43 11 568 </a:t>
            </a:r>
            <a:r>
              <a:rPr lang="de-DE" sz="900" dirty="0">
                <a:latin typeface="+mj-lt"/>
                <a:hlinkClick r:id="rId3"/>
              </a:rPr>
              <a:t>aha@weinstadtjournal.de</a:t>
            </a:r>
            <a:r>
              <a:rPr lang="de-DE" sz="900" dirty="0">
                <a:latin typeface="+mj-lt"/>
              </a:rPr>
              <a:t>    </a:t>
            </a:r>
          </a:p>
          <a:p>
            <a:pPr>
              <a:lnSpc>
                <a:spcPts val="1260"/>
              </a:lnSpc>
            </a:pPr>
            <a:endParaRPr lang="de-DE" sz="900" dirty="0">
              <a:latin typeface="+mj-lt"/>
            </a:endParaRPr>
          </a:p>
          <a:p>
            <a:pPr>
              <a:lnSpc>
                <a:spcPts val="1260"/>
              </a:lnSpc>
            </a:pPr>
            <a:endParaRPr lang="de-DE" sz="900" dirty="0">
              <a:latin typeface="+mj-lt"/>
            </a:endParaRPr>
          </a:p>
          <a:p>
            <a:pPr>
              <a:lnSpc>
                <a:spcPts val="1260"/>
              </a:lnSpc>
            </a:pPr>
            <a:r>
              <a:rPr lang="de-DE" sz="900" b="1" dirty="0">
                <a:latin typeface="+mj-lt"/>
              </a:rPr>
              <a:t>Gesellschaft</a:t>
            </a:r>
            <a:r>
              <a:rPr lang="de-DE" sz="900" dirty="0">
                <a:latin typeface="+mj-lt"/>
              </a:rPr>
              <a:t>:</a:t>
            </a:r>
            <a:br>
              <a:rPr lang="de-DE" sz="900" dirty="0">
                <a:latin typeface="+mj-lt"/>
              </a:rPr>
            </a:br>
            <a:r>
              <a:rPr lang="de-DE" sz="900" dirty="0">
                <a:latin typeface="+mj-lt"/>
              </a:rPr>
              <a:t>Weinstadtjournal </a:t>
            </a:r>
            <a:br>
              <a:rPr lang="de-DE" sz="900" dirty="0">
                <a:latin typeface="+mj-lt"/>
              </a:rPr>
            </a:br>
            <a:r>
              <a:rPr lang="de-DE" sz="900" dirty="0">
                <a:latin typeface="+mj-lt"/>
              </a:rPr>
              <a:t>Verlagsgesellschaft UG (haftungsbeschränkt) </a:t>
            </a:r>
            <a:br>
              <a:rPr lang="de-DE" sz="900" dirty="0">
                <a:latin typeface="+mj-lt"/>
              </a:rPr>
            </a:br>
            <a:r>
              <a:rPr lang="de-DE" sz="900" dirty="0">
                <a:latin typeface="+mj-lt"/>
              </a:rPr>
              <a:t>www.weinstadtjournal.de</a:t>
            </a:r>
            <a:endParaRPr lang="de-DE" sz="1600" dirty="0">
              <a:latin typeface="+mj-lt"/>
            </a:endParaRPr>
          </a:p>
          <a:p>
            <a:pPr>
              <a:lnSpc>
                <a:spcPts val="1260"/>
              </a:lnSpc>
            </a:pPr>
            <a:endParaRPr lang="de-DE" sz="900" dirty="0">
              <a:latin typeface="+mj-lt"/>
            </a:endParaRPr>
          </a:p>
          <a:p>
            <a:pPr>
              <a:lnSpc>
                <a:spcPts val="1260"/>
              </a:lnSpc>
            </a:pPr>
            <a:r>
              <a:rPr lang="de-DE" sz="900" b="1" dirty="0">
                <a:latin typeface="+mj-lt"/>
              </a:rPr>
              <a:t>Geschäftsführer</a:t>
            </a:r>
            <a:r>
              <a:rPr lang="de-DE" sz="900" dirty="0">
                <a:latin typeface="+mj-lt"/>
              </a:rPr>
              <a:t>: </a:t>
            </a:r>
            <a:br>
              <a:rPr lang="de-DE" sz="900" dirty="0">
                <a:latin typeface="+mj-lt"/>
              </a:rPr>
            </a:br>
            <a:r>
              <a:rPr lang="de-DE" sz="900" dirty="0">
                <a:latin typeface="+mj-lt"/>
              </a:rPr>
              <a:t>Alfred Pott</a:t>
            </a:r>
          </a:p>
          <a:p>
            <a:pPr>
              <a:lnSpc>
                <a:spcPts val="1260"/>
              </a:lnSpc>
            </a:pPr>
            <a:r>
              <a:rPr lang="de-DE" sz="900" dirty="0">
                <a:latin typeface="+mj-lt"/>
              </a:rPr>
              <a:t>Amtsgericht Wiesbaden </a:t>
            </a:r>
            <a:br>
              <a:rPr lang="de-DE" sz="900" dirty="0">
                <a:latin typeface="+mj-lt"/>
                <a:sym typeface="Symbol" charset="2"/>
              </a:rPr>
            </a:br>
            <a:r>
              <a:rPr lang="de-DE" sz="900" dirty="0">
                <a:latin typeface="+mj-lt"/>
              </a:rPr>
              <a:t>HRB 29264 </a:t>
            </a:r>
            <a:br>
              <a:rPr lang="de-DE" sz="900" dirty="0">
                <a:latin typeface="+mj-lt"/>
                <a:sym typeface="Symbol" charset="2"/>
              </a:rPr>
            </a:br>
            <a:r>
              <a:rPr lang="de-DE" sz="900" dirty="0" err="1">
                <a:latin typeface="+mj-lt"/>
              </a:rPr>
              <a:t>Ust-IdNr</a:t>
            </a:r>
            <a:r>
              <a:rPr lang="de-DE" sz="900" dirty="0">
                <a:latin typeface="+mj-lt"/>
              </a:rPr>
              <a:t>. DE 815654511</a:t>
            </a:r>
          </a:p>
          <a:p>
            <a:pPr>
              <a:lnSpc>
                <a:spcPts val="1260"/>
              </a:lnSpc>
            </a:pPr>
            <a:endParaRPr lang="de-DE" sz="900" dirty="0">
              <a:latin typeface="+mj-lt"/>
            </a:endParaRPr>
          </a:p>
          <a:p>
            <a:pPr>
              <a:lnSpc>
                <a:spcPts val="1260"/>
              </a:lnSpc>
            </a:pPr>
            <a:r>
              <a:rPr lang="de-DE" sz="900" b="1" dirty="0">
                <a:latin typeface="+mj-lt"/>
              </a:rPr>
              <a:t>Postanschrift</a:t>
            </a:r>
            <a:r>
              <a:rPr lang="de-DE" sz="900" dirty="0">
                <a:latin typeface="+mj-lt"/>
              </a:rPr>
              <a:t>:</a:t>
            </a:r>
            <a:br>
              <a:rPr lang="de-DE" sz="900" dirty="0">
                <a:latin typeface="+mj-lt"/>
              </a:rPr>
            </a:br>
            <a:r>
              <a:rPr lang="de-DE" sz="900" dirty="0">
                <a:latin typeface="+mj-lt"/>
              </a:rPr>
              <a:t>Mainzer Straße 35 </a:t>
            </a:r>
            <a:br>
              <a:rPr lang="de-DE" sz="900" dirty="0">
                <a:latin typeface="+mj-lt"/>
              </a:rPr>
            </a:br>
            <a:r>
              <a:rPr lang="de-DE" sz="900" dirty="0">
                <a:latin typeface="+mj-lt"/>
              </a:rPr>
              <a:t>65239 Hochheim am Main </a:t>
            </a:r>
            <a:r>
              <a:rPr lang="de-DE" sz="900" u="sng" dirty="0">
                <a:latin typeface="+mj-lt"/>
                <a:hlinkClick r:id="rId4"/>
              </a:rPr>
              <a:t>info@weinstadtjournal.de</a:t>
            </a:r>
            <a:endParaRPr lang="de-DE" sz="900" dirty="0">
              <a:latin typeface="+mj-lt"/>
            </a:endParaRPr>
          </a:p>
        </p:txBody>
      </p:sp>
      <p:sp>
        <p:nvSpPr>
          <p:cNvPr id="9" name="Oval 8"/>
          <p:cNvSpPr/>
          <p:nvPr/>
        </p:nvSpPr>
        <p:spPr>
          <a:xfrm>
            <a:off x="4015558" y="5313817"/>
            <a:ext cx="1620000" cy="1620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375" dirty="0"/>
              <a:t>89%</a:t>
            </a:r>
          </a:p>
          <a:p>
            <a:pPr algn="ctr"/>
            <a:r>
              <a:rPr lang="de-DE" sz="1013" dirty="0"/>
              <a:t>25-55 Jahre</a:t>
            </a:r>
            <a:br>
              <a:rPr lang="de-DE" sz="1013" dirty="0"/>
            </a:br>
            <a:endParaRPr lang="de-DE" sz="1013" dirty="0"/>
          </a:p>
        </p:txBody>
      </p:sp>
      <p:sp>
        <p:nvSpPr>
          <p:cNvPr id="10" name="Titel 1"/>
          <p:cNvSpPr txBox="1">
            <a:spLocks/>
          </p:cNvSpPr>
          <p:nvPr/>
        </p:nvSpPr>
        <p:spPr>
          <a:xfrm>
            <a:off x="437621" y="4211288"/>
            <a:ext cx="5915025" cy="452683"/>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r>
              <a:rPr lang="de-DE" sz="1013">
                <a:solidFill>
                  <a:schemeClr val="bg1">
                    <a:lumMod val="50000"/>
                  </a:schemeClr>
                </a:solidFill>
              </a:rPr>
              <a:t>MEDIADATEN</a:t>
            </a:r>
            <a:endParaRPr lang="de-DE" dirty="0">
              <a:solidFill>
                <a:schemeClr val="bg1">
                  <a:lumMod val="50000"/>
                </a:schemeClr>
              </a:solidFill>
            </a:endParaRPr>
          </a:p>
        </p:txBody>
      </p:sp>
      <p:pic>
        <p:nvPicPr>
          <p:cNvPr id="11" name="Bild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69238" y="4223751"/>
            <a:ext cx="1627976" cy="334324"/>
          </a:xfrm>
          <a:prstGeom prst="rect">
            <a:avLst/>
          </a:prstGeom>
        </p:spPr>
      </p:pic>
      <p:cxnSp>
        <p:nvCxnSpPr>
          <p:cNvPr id="12" name="Gerade Verbindung 11"/>
          <p:cNvCxnSpPr/>
          <p:nvPr/>
        </p:nvCxnSpPr>
        <p:spPr>
          <a:xfrm>
            <a:off x="437621" y="4535961"/>
            <a:ext cx="5915025" cy="0"/>
          </a:xfrm>
          <a:prstGeom prst="line">
            <a:avLst/>
          </a:prstGeom>
          <a:ln>
            <a:solidFill>
              <a:srgbClr val="139EC8"/>
            </a:solidFill>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5328989" y="4588331"/>
            <a:ext cx="1023657" cy="456087"/>
          </a:xfrm>
          <a:prstGeom prst="rect">
            <a:avLst/>
          </a:prstGeom>
          <a:noFill/>
        </p:spPr>
        <p:txBody>
          <a:bodyPr wrap="square" rtlCol="0">
            <a:spAutoFit/>
          </a:bodyPr>
          <a:lstStyle/>
          <a:p>
            <a:pPr algn="r"/>
            <a:r>
              <a:rPr lang="de-DE" sz="788" dirty="0">
                <a:solidFill>
                  <a:schemeClr val="bg1">
                    <a:lumMod val="50000"/>
                  </a:schemeClr>
                </a:solidFill>
                <a:latin typeface="+mj-lt"/>
              </a:rPr>
              <a:t> </a:t>
            </a:r>
            <a:br>
              <a:rPr lang="de-DE" sz="788" dirty="0">
                <a:solidFill>
                  <a:schemeClr val="bg1">
                    <a:lumMod val="50000"/>
                  </a:schemeClr>
                </a:solidFill>
                <a:latin typeface="+mj-lt"/>
              </a:rPr>
            </a:br>
            <a:r>
              <a:rPr lang="de-DE" sz="788" dirty="0">
                <a:solidFill>
                  <a:schemeClr val="bg1">
                    <a:lumMod val="50000"/>
                  </a:schemeClr>
                </a:solidFill>
                <a:latin typeface="+mj-lt"/>
              </a:rPr>
              <a:t>Januar bis Dezember  2025</a:t>
            </a:r>
          </a:p>
        </p:txBody>
      </p:sp>
      <p:sp>
        <p:nvSpPr>
          <p:cNvPr id="14" name="Oval 13"/>
          <p:cNvSpPr/>
          <p:nvPr/>
        </p:nvSpPr>
        <p:spPr>
          <a:xfrm>
            <a:off x="454246" y="4724482"/>
            <a:ext cx="2632500" cy="26325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t>36.652 </a:t>
            </a:r>
            <a:r>
              <a:rPr lang="de-DE" sz="1013" dirty="0"/>
              <a:t>Aktive Nutzer*innen</a:t>
            </a:r>
          </a:p>
        </p:txBody>
      </p:sp>
      <p:sp>
        <p:nvSpPr>
          <p:cNvPr id="15" name="Oval 14"/>
          <p:cNvSpPr/>
          <p:nvPr/>
        </p:nvSpPr>
        <p:spPr>
          <a:xfrm>
            <a:off x="2458689" y="4848171"/>
            <a:ext cx="1842750" cy="184275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038" dirty="0"/>
              <a:t>7.823</a:t>
            </a:r>
            <a:endParaRPr lang="de-DE" sz="1013" dirty="0"/>
          </a:p>
          <a:p>
            <a:pPr algn="ctr"/>
            <a:r>
              <a:rPr lang="de-DE" sz="1013" dirty="0"/>
              <a:t>Stammleser*innen</a:t>
            </a:r>
          </a:p>
          <a:p>
            <a:pPr algn="ctr"/>
            <a:endParaRPr lang="de-DE" sz="1013" dirty="0"/>
          </a:p>
        </p:txBody>
      </p:sp>
      <p:sp>
        <p:nvSpPr>
          <p:cNvPr id="16" name="Oval 15"/>
          <p:cNvSpPr/>
          <p:nvPr/>
        </p:nvSpPr>
        <p:spPr>
          <a:xfrm>
            <a:off x="5268071" y="5798566"/>
            <a:ext cx="1027424" cy="1021136"/>
          </a:xfrm>
          <a:prstGeom prst="ellipse">
            <a:avLst/>
          </a:prstGeom>
          <a:solidFill>
            <a:srgbClr val="139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25" dirty="0"/>
              <a:t>57%</a:t>
            </a:r>
          </a:p>
          <a:p>
            <a:pPr algn="ctr"/>
            <a:r>
              <a:rPr lang="de-DE" sz="788" dirty="0"/>
              <a:t>Frauen</a:t>
            </a:r>
            <a:endParaRPr lang="de-DE" sz="1013" dirty="0"/>
          </a:p>
        </p:txBody>
      </p:sp>
      <p:cxnSp>
        <p:nvCxnSpPr>
          <p:cNvPr id="17" name="Gerade Verbindung 16"/>
          <p:cNvCxnSpPr/>
          <p:nvPr/>
        </p:nvCxnSpPr>
        <p:spPr>
          <a:xfrm>
            <a:off x="436728" y="7582876"/>
            <a:ext cx="5915025" cy="0"/>
          </a:xfrm>
          <a:prstGeom prst="line">
            <a:avLst/>
          </a:prstGeom>
          <a:ln>
            <a:solidFill>
              <a:srgbClr val="139EC8"/>
            </a:solidFill>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524BB0E5-20EF-9042-A266-5D1C6D48A2CB}"/>
              </a:ext>
            </a:extLst>
          </p:cNvPr>
          <p:cNvSpPr txBox="1"/>
          <p:nvPr/>
        </p:nvSpPr>
        <p:spPr>
          <a:xfrm>
            <a:off x="454246" y="8026889"/>
            <a:ext cx="5550278" cy="248209"/>
          </a:xfrm>
          <a:prstGeom prst="rect">
            <a:avLst/>
          </a:prstGeom>
          <a:noFill/>
        </p:spPr>
        <p:txBody>
          <a:bodyPr wrap="square" rtlCol="0">
            <a:spAutoFit/>
          </a:bodyPr>
          <a:lstStyle/>
          <a:p>
            <a:pPr algn="r"/>
            <a:r>
              <a:rPr lang="de-DE" sz="1013" dirty="0">
                <a:latin typeface="+mj-lt"/>
              </a:rPr>
              <a:t>Sie brauchen mehr Analysedaten? Fragen Sie mich einfach unter: </a:t>
            </a:r>
            <a:r>
              <a:rPr lang="de-DE" sz="1013" dirty="0">
                <a:latin typeface="+mj-lt"/>
                <a:hlinkClick r:id="rId3"/>
              </a:rPr>
              <a:t>aha@weinstadtjournal.de</a:t>
            </a:r>
            <a:endParaRPr lang="de-DE" sz="1013" dirty="0">
              <a:latin typeface="+mj-lt"/>
            </a:endParaRPr>
          </a:p>
        </p:txBody>
      </p:sp>
    </p:spTree>
    <p:extLst>
      <p:ext uri="{BB962C8B-B14F-4D97-AF65-F5344CB8AC3E}">
        <p14:creationId xmlns:p14="http://schemas.microsoft.com/office/powerpoint/2010/main" val="1099323249"/>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1498</Words>
  <Application>Microsoft Macintosh PowerPoint</Application>
  <PresentationFormat>A4-Papier (210 x 297 mm)</PresentationFormat>
  <Paragraphs>146</Paragraphs>
  <Slides>6</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6</vt:i4>
      </vt:variant>
    </vt:vector>
  </HeadingPairs>
  <TitlesOfParts>
    <vt:vector size="10" baseType="lpstr">
      <vt:lpstr>Arial</vt:lpstr>
      <vt:lpstr>Calibri</vt:lpstr>
      <vt:lpstr>Calibri Light</vt:lpstr>
      <vt:lpstr>Office-Design</vt:lpstr>
      <vt:lpstr>PowerPoint-Präsentation</vt:lpstr>
      <vt:lpstr>PowerPoint-Präsentation</vt:lpstr>
      <vt:lpstr>PowerPoint-Präsentation</vt:lpstr>
      <vt:lpstr>PowerPoint-Präsentation</vt:lpstr>
      <vt:lpstr>PowerPoint-Präsentation</vt:lpstr>
      <vt:lpstr>Nutzer Übersicht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Alexander Hartmann</dc:creator>
  <cp:keywords/>
  <dc:description/>
  <cp:lastModifiedBy>Alexander Hartmann</cp:lastModifiedBy>
  <cp:revision>182</cp:revision>
  <cp:lastPrinted>2025-06-11T19:24:56Z</cp:lastPrinted>
  <dcterms:created xsi:type="dcterms:W3CDTF">2018-06-19T18:43:03Z</dcterms:created>
  <dcterms:modified xsi:type="dcterms:W3CDTF">2026-01-16T17:29:40Z</dcterms:modified>
  <cp:category/>
</cp:coreProperties>
</file>